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roxima Nova"/>
      <p:regular r:id="rId38"/>
      <p:bold r:id="rId39"/>
      <p:italic r:id="rId40"/>
      <p:boldItalic r:id="rId41"/>
    </p:embeddedFont>
    <p:embeddedFont>
      <p:font typeface="EB Garamon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5.xml"/><Relationship Id="rId42" Type="http://schemas.openxmlformats.org/officeDocument/2006/relationships/font" Target="fonts/EBGaramond-regular.fntdata"/><Relationship Id="rId41" Type="http://schemas.openxmlformats.org/officeDocument/2006/relationships/font" Target="fonts/ProximaNova-boldItalic.fntdata"/><Relationship Id="rId22" Type="http://schemas.openxmlformats.org/officeDocument/2006/relationships/slide" Target="slides/slide17.xml"/><Relationship Id="rId44" Type="http://schemas.openxmlformats.org/officeDocument/2006/relationships/font" Target="fonts/EBGaramond-italic.fntdata"/><Relationship Id="rId21" Type="http://schemas.openxmlformats.org/officeDocument/2006/relationships/slide" Target="slides/slide16.xml"/><Relationship Id="rId43" Type="http://schemas.openxmlformats.org/officeDocument/2006/relationships/font" Target="fonts/EBGaramond-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EBGaramon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bold.fntdata"/><Relationship Id="rId16" Type="http://schemas.openxmlformats.org/officeDocument/2006/relationships/slide" Target="slides/slide11.xml"/><Relationship Id="rId38" Type="http://schemas.openxmlformats.org/officeDocument/2006/relationships/font" Target="fonts/ProximaNov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Public speaking: don’t tail off at the end (maintain volume!)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Iris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Victoria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t>
            </a:r>
            <a:r>
              <a:rPr lang="en"/>
              <a:t>After stating p|(au+bv)(au-bv), say that b/c p is prime, then p divides one of (au+bv) and (au-bv)</a:t>
            </a:r>
            <a:endParaRPr/>
          </a:p>
          <a:p>
            <a:pPr indent="0" lvl="0" marL="0">
              <a:spcBef>
                <a:spcPts val="0"/>
              </a:spcBef>
              <a:spcAft>
                <a:spcPts val="0"/>
              </a:spcAft>
              <a:buNone/>
            </a:pPr>
            <a:r>
              <a:rPr lang="en"/>
              <a:t>-For the last expression, say that we’ll do similar algebra and find that p|(-av+bu)(av+bu), and then b/c p is prime, p divides one of </a:t>
            </a:r>
            <a:r>
              <a:rPr lang="en"/>
              <a:t>(-av+bu) and (av+bu)</a:t>
            </a:r>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AutoNum type="arabicPeriod"/>
            </a:pPr>
            <a:r>
              <a:rPr lang="en"/>
              <a:t>At the start of the slide, say something along the lines of “Clearly, if (a) is met, (1) is met, and if (d) is met, (2) is met. Therefore, we want to show that if (b) or (c) is true, then (1) or (2) is met.”</a:t>
            </a:r>
            <a:endParaRPr/>
          </a:p>
          <a:p>
            <a:pPr indent="-298450" lvl="0" marL="457200" rtl="0">
              <a:spcBef>
                <a:spcPts val="0"/>
              </a:spcBef>
              <a:spcAft>
                <a:spcPts val="0"/>
              </a:spcAft>
              <a:buSzPts val="1100"/>
              <a:buAutoNum type="arabicPeriod"/>
            </a:pPr>
            <a:r>
              <a:rPr lang="en"/>
              <a:t>Let’s examine case (b)</a:t>
            </a:r>
            <a:endParaRPr/>
          </a:p>
          <a:p>
            <a:pPr indent="-298450" lvl="0" marL="457200" rtl="0">
              <a:spcBef>
                <a:spcPts val="0"/>
              </a:spcBef>
              <a:spcAft>
                <a:spcPts val="0"/>
              </a:spcAft>
              <a:buSzPts val="1100"/>
              <a:buAutoNum type="arabicPeriod"/>
            </a:pPr>
            <a:r>
              <a:rPr lang="en"/>
              <a:t>After coming to p|2buv, say that because u^2+v^2 = p, then u, v &lt; p, so p does not divide 2, u, or v. Then make sure to state that this means p|b</a:t>
            </a:r>
            <a:endParaRPr/>
          </a:p>
          <a:p>
            <a:pPr indent="-298450" lvl="0" marL="457200" rtl="0">
              <a:spcBef>
                <a:spcPts val="0"/>
              </a:spcBef>
              <a:spcAft>
                <a:spcPts val="0"/>
              </a:spcAft>
              <a:buSzPts val="1100"/>
              <a:buAutoNum type="arabicPeriod"/>
            </a:pPr>
            <a:r>
              <a:rPr lang="en"/>
              <a:t>With similar reasoning, we can…</a:t>
            </a:r>
            <a:endParaRPr/>
          </a:p>
          <a:p>
            <a:pPr indent="-298450" lvl="0" marL="457200" rtl="0">
              <a:spcBef>
                <a:spcPts val="0"/>
              </a:spcBef>
              <a:spcAft>
                <a:spcPts val="0"/>
              </a:spcAft>
              <a:buSzPts val="1100"/>
              <a:buAutoNum type="arabicPeriod"/>
            </a:pPr>
            <a:r>
              <a:rPr lang="en"/>
              <a:t>Found out p divides both a and b, so </a:t>
            </a:r>
            <a:r>
              <a:rPr lang="en"/>
              <a:t>p divides both (au+bv)+(-av+bu)i and (au-bv)+(av+bu)i.</a:t>
            </a:r>
            <a:endParaRPr/>
          </a:p>
          <a:p>
            <a:pPr indent="-298450" lvl="0" marL="457200" rtl="0">
              <a:spcBef>
                <a:spcPts val="0"/>
              </a:spcBef>
              <a:spcAft>
                <a:spcPts val="0"/>
              </a:spcAft>
              <a:buSzPts val="1100"/>
              <a:buAutoNum type="arabicPeriod"/>
            </a:pPr>
            <a:r>
              <a:rPr lang="en"/>
              <a:t>Proved that </a:t>
            </a:r>
            <a:r>
              <a:rPr lang="en"/>
              <a:t>(a), (b), (c), and (d) satisfies either (1) or (2), which means case </a:t>
            </a:r>
            <a:r>
              <a:rPr lang="en"/>
              <a:t>(c)</a:t>
            </a:r>
            <a:r>
              <a:rPr lang="en"/>
              <a:t> has been proven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a:t>
            </a:r>
            <a:endParaRPr/>
          </a:p>
          <a:p>
            <a:pPr indent="-298450" lvl="0" marL="457200" rtl="0">
              <a:spcBef>
                <a:spcPts val="0"/>
              </a:spcBef>
              <a:spcAft>
                <a:spcPts val="0"/>
              </a:spcAft>
              <a:buSzPts val="1100"/>
              <a:buAutoNum type="arabicPeriod"/>
            </a:pPr>
            <a:r>
              <a:rPr lang="en"/>
              <a:t>We’ll now prove that all Gaussian primes can be expressed as one of (i), (ii), and (iii) </a:t>
            </a:r>
            <a:r>
              <a:rPr lang="en"/>
              <a:t>multiplied</a:t>
            </a:r>
            <a:r>
              <a:rPr lang="en"/>
              <a:t> by a unit.</a:t>
            </a:r>
            <a:endParaRPr/>
          </a:p>
          <a:p>
            <a:pPr indent="-298450" lvl="0" marL="457200" rtl="0">
              <a:spcBef>
                <a:spcPts val="0"/>
              </a:spcBef>
              <a:spcAft>
                <a:spcPts val="0"/>
              </a:spcAft>
              <a:buSzPts val="1100"/>
              <a:buAutoNum type="arabicPeriod"/>
            </a:pPr>
            <a:r>
              <a:rPr lang="en"/>
              <a:t>We’ll do casework on what p can be (2, 3 mod 4, or 1 mod 4)</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We’ll now prove that all Gaussian primes can be expressed as one of (i), (ii), and (iii) multiplied by a unit.</a:t>
            </a:r>
            <a:endParaRPr/>
          </a:p>
          <a:p>
            <a:pPr indent="-298450" lvl="0" marL="457200" rtl="0">
              <a:spcBef>
                <a:spcPts val="0"/>
              </a:spcBef>
              <a:spcAft>
                <a:spcPts val="0"/>
              </a:spcAft>
              <a:buSzPts val="1100"/>
              <a:buAutoNum type="arabicPeriod"/>
            </a:pPr>
            <a:r>
              <a:rPr lang="en"/>
              <a:t>We’ll do casework on what p can be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a:t>
            </a:r>
            <a:endParaRPr/>
          </a:p>
          <a:p>
            <a:pPr indent="-298450" lvl="0" marL="457200" rtl="0">
              <a:spcBef>
                <a:spcPts val="0"/>
              </a:spcBef>
              <a:spcAft>
                <a:spcPts val="0"/>
              </a:spcAft>
              <a:buSzPts val="1100"/>
              <a:buAutoNum type="arabicPeriod"/>
            </a:pPr>
            <a:r>
              <a:rPr lang="en"/>
              <a:t>In integers, to prove unique factorization, need steps that follow Euclidean Algorithm; same for Gaussian integers </a:t>
            </a:r>
            <a:r>
              <a:rPr i="1" lang="en"/>
              <a:t>(not the whole algorithm, just one step)</a:t>
            </a:r>
            <a:endParaRPr i="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9" name="Shape 4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Before showing GCD definition, make sure to mention In $\mathbb{Z}$, the gcd($a, b$) is the smallest positive value of linear combinations of $a$ and $b$, i.e. the smallest positive value of $ax+by$ for integers $x, y \in \mathbb{Z}$ is gcd($a, 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 - don’t read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2" name="Shape 4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State that z* has the smallest nonzero norm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8" name="Shape 4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State that because </a:t>
            </a:r>
            <a:r>
              <a:rPr lang="en"/>
              <a:t>$r$ can be written as a Gaussian integer linear combination of $\alpha$ and $\beta$ …</a:t>
            </a:r>
            <a:endParaRPr/>
          </a:p>
          <a:p>
            <a:pPr indent="-298450" lvl="0" marL="457200" rtl="0">
              <a:spcBef>
                <a:spcPts val="0"/>
              </a:spcBef>
              <a:spcAft>
                <a:spcPts val="0"/>
              </a:spcAft>
              <a:buSzPts val="1100"/>
              <a:buAutoNum type="arabicPeriod"/>
            </a:pPr>
            <a:r>
              <a:rPr lang="en"/>
              <a:t>Symmetric reasoning to show that z* divides \beta</a:t>
            </a:r>
            <a:endParaRPr/>
          </a:p>
          <a:p>
            <a:pPr indent="-298450" lvl="0" marL="457200" rtl="0">
              <a:spcBef>
                <a:spcPts val="0"/>
              </a:spcBef>
              <a:spcAft>
                <a:spcPts val="0"/>
              </a:spcAft>
              <a:buSzPts val="1100"/>
              <a:buAutoNum type="arabicPeriod"/>
            </a:pPr>
            <a:r>
              <a:rPr lang="en"/>
              <a:t>Talk very clearly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4" name="Shape 4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a:t>
            </a:r>
            <a:endParaRPr/>
          </a:p>
          <a:p>
            <a:pPr indent="-298450" lvl="0" marL="457200" rtl="0">
              <a:spcBef>
                <a:spcPts val="0"/>
              </a:spcBef>
              <a:spcAft>
                <a:spcPts val="0"/>
              </a:spcAft>
              <a:buSzPts val="1100"/>
              <a:buAutoNum type="arabicPeriod"/>
            </a:pPr>
            <a:r>
              <a:rPr lang="en"/>
              <a:t>State that because $r$ can be written as a Gaussian integer linear combination of $\alpha$ and $\beta$ …</a:t>
            </a:r>
            <a:endParaRPr/>
          </a:p>
          <a:p>
            <a:pPr indent="-298450" lvl="0" marL="457200" rtl="0">
              <a:spcBef>
                <a:spcPts val="0"/>
              </a:spcBef>
              <a:spcAft>
                <a:spcPts val="0"/>
              </a:spcAft>
              <a:buSzPts val="1100"/>
              <a:buAutoNum type="arabicPeriod"/>
            </a:pPr>
            <a:r>
              <a:rPr lang="en"/>
              <a:t>Symmetric reasoning to show that z* divides \beta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3" name="Shape 5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Make the remark about why being only in first quadrant + why only needing one unit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Iris: GI, Norm</a:t>
            </a:r>
            <a:endParaRPr/>
          </a:p>
          <a:p>
            <a:pPr indent="0" lvl="0" marL="0">
              <a:spcBef>
                <a:spcPts val="0"/>
              </a:spcBef>
              <a:spcAft>
                <a:spcPts val="0"/>
              </a:spcAft>
              <a:buNone/>
            </a:pPr>
            <a:r>
              <a:rPr lang="en"/>
              <a:t>Victoria: units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Shape 5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5" name="Shape 5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I,V</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1" name="Shape 5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Shape 5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6" name="Shape 5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a:t>
            </a:r>
            <a:endParaRPr/>
          </a:p>
          <a:p>
            <a:pPr indent="0" lvl="0" marL="0">
              <a:spcBef>
                <a:spcPts val="0"/>
              </a:spcBef>
              <a:spcAft>
                <a:spcPts val="0"/>
              </a:spcAft>
              <a:buNone/>
            </a:pPr>
            <a:r>
              <a:rPr lang="en"/>
              <a:t>GP matches definition for integers</a:t>
            </a:r>
            <a:endParaRPr/>
          </a:p>
          <a:p>
            <a:pPr indent="0" lvl="0" marL="0" rtl="0">
              <a:spcBef>
                <a:spcPts val="0"/>
              </a:spcBef>
              <a:spcAft>
                <a:spcPts val="0"/>
              </a:spcAft>
              <a:buNone/>
            </a:pPr>
            <a:r>
              <a:rPr lang="en"/>
              <a:t>Don’t read GPT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We will first prove that all numbers of these forms are Gaussian primes. Afterwards, we will prove that all Gaussian primes can be expressed as one of (i), (ii), or (iii) multiplied by a unit</a:t>
            </a:r>
            <a:endParaRPr/>
          </a:p>
          <a:p>
            <a:pPr indent="-298450" lvl="0" marL="457200" rtl="0">
              <a:spcBef>
                <a:spcPts val="0"/>
              </a:spcBef>
              <a:spcAft>
                <a:spcPts val="0"/>
              </a:spcAft>
              <a:buSzPts val="1100"/>
              <a:buAutoNum type="arabicPeriod"/>
            </a:pPr>
            <a:r>
              <a:rPr lang="en"/>
              <a:t>To prove this, we will need two lemmas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Proof of (i) follows from Lemma 1. </a:t>
            </a:r>
            <a:r>
              <a:rPr lang="en"/>
              <a:t>u</a:t>
            </a:r>
            <a:r>
              <a:rPr lang="en"/>
              <a:t>_1 is a unit.</a:t>
            </a:r>
            <a:endParaRPr/>
          </a:p>
          <a:p>
            <a:pPr indent="-298450" lvl="0" marL="457200" rtl="0">
              <a:spcBef>
                <a:spcPts val="0"/>
              </a:spcBef>
              <a:spcAft>
                <a:spcPts val="0"/>
              </a:spcAft>
              <a:buSzPts val="1100"/>
              <a:buAutoNum type="arabicPeriod"/>
            </a:pPr>
            <a:r>
              <a:rPr lang="en"/>
              <a:t>Proof of (iii) also follows from Lemma 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a:t>
            </a:r>
            <a:endParaRPr/>
          </a:p>
          <a:p>
            <a:pPr indent="-298450" lvl="0" marL="457200" rtl="0">
              <a:spcBef>
                <a:spcPts val="0"/>
              </a:spcBef>
              <a:spcAft>
                <a:spcPts val="0"/>
              </a:spcAft>
              <a:buSzPts val="1100"/>
              <a:buAutoNum type="arabicPeriod"/>
            </a:pPr>
            <a:r>
              <a:rPr lang="en"/>
              <a:t>After writing N(p) = p^2, a</a:t>
            </a:r>
            <a:r>
              <a:rPr lang="en"/>
              <a:t>ssume, for contradiction, that p is not a Gaussian prime, which means that p can be factored into two Gaussian integers a+bi and c+di, neither of which is a unit.</a:t>
            </a:r>
            <a:endParaRPr/>
          </a:p>
          <a:p>
            <a:pPr indent="-298450" lvl="0" marL="457200" rtl="0">
              <a:spcBef>
                <a:spcPts val="0"/>
              </a:spcBef>
              <a:spcAft>
                <a:spcPts val="0"/>
              </a:spcAft>
              <a:buSzPts val="1100"/>
              <a:buAutoNum type="arabicPeriod"/>
            </a:pPr>
            <a:r>
              <a:rPr lang="en"/>
              <a:t>Since p is congruent to 3 mod 4, can’t be expressed as the sum of two squares (b/c lemma 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a:t>
            </a:r>
            <a:endParaRPr/>
          </a:p>
          <a:p>
            <a:pPr indent="-298450" lvl="0" marL="457200" rtl="0">
              <a:spcBef>
                <a:spcPts val="0"/>
              </a:spcBef>
              <a:spcAft>
                <a:spcPts val="0"/>
              </a:spcAft>
              <a:buSzPts val="1100"/>
              <a:buAutoNum type="arabicPeriod"/>
            </a:pPr>
            <a:r>
              <a:rPr lang="en"/>
              <a:t>We must now show that every Gaussian prime fits one of the three categories.</a:t>
            </a:r>
            <a:endParaRPr/>
          </a:p>
          <a:p>
            <a:pPr indent="-298450" lvl="0" marL="457200" rtl="0">
              <a:spcBef>
                <a:spcPts val="0"/>
              </a:spcBef>
              <a:spcAft>
                <a:spcPts val="0"/>
              </a:spcAft>
              <a:buSzPts val="1100"/>
              <a:buAutoNum type="arabicPeriod"/>
            </a:pPr>
            <a:r>
              <a:rPr lang="en"/>
              <a:t>For this we will use the GDL (don’t read!)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a:t>
            </a:r>
            <a:endParaRPr/>
          </a:p>
          <a:p>
            <a:pPr indent="0" lvl="0" marL="0" rtl="0">
              <a:spcBef>
                <a:spcPts val="0"/>
              </a:spcBef>
              <a:spcAft>
                <a:spcPts val="0"/>
              </a:spcAft>
              <a:buNone/>
            </a:pPr>
            <a:r>
              <a:rPr lang="en"/>
              <a:t>faster!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Shape 11"/>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5"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txBox="1"/>
          <p:nvPr>
            <p:ph hasCustomPrompt="1" type="title"/>
          </p:nvPr>
        </p:nvSpPr>
        <p:spPr>
          <a:xfrm>
            <a:off x="811650" y="799739"/>
            <a:ext cx="6458400" cy="14799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600"/>
              <a:buNone/>
              <a:defRPr b="1" sz="3600">
                <a:solidFill>
                  <a:schemeClr val="lt2"/>
                </a:solidFill>
              </a:defRPr>
            </a:lvl1pPr>
            <a:lvl2pPr lvl="1" algn="l">
              <a:lnSpc>
                <a:spcPct val="100000"/>
              </a:lnSpc>
              <a:spcBef>
                <a:spcPts val="0"/>
              </a:spcBef>
              <a:spcAft>
                <a:spcPts val="0"/>
              </a:spcAft>
              <a:buClr>
                <a:schemeClr val="dk1"/>
              </a:buClr>
              <a:buSzPts val="3600"/>
              <a:buNone/>
              <a:defRPr b="1" sz="3600">
                <a:solidFill>
                  <a:schemeClr val="lt2"/>
                </a:solidFill>
              </a:defRPr>
            </a:lvl2pPr>
            <a:lvl3pPr lvl="2" algn="l">
              <a:lnSpc>
                <a:spcPct val="100000"/>
              </a:lnSpc>
              <a:spcBef>
                <a:spcPts val="0"/>
              </a:spcBef>
              <a:spcAft>
                <a:spcPts val="0"/>
              </a:spcAft>
              <a:buClr>
                <a:schemeClr val="dk1"/>
              </a:buClr>
              <a:buSzPts val="3600"/>
              <a:buNone/>
              <a:defRPr b="1" sz="3600">
                <a:solidFill>
                  <a:schemeClr val="lt2"/>
                </a:solidFill>
              </a:defRPr>
            </a:lvl3pPr>
            <a:lvl4pPr lvl="3" algn="l">
              <a:lnSpc>
                <a:spcPct val="100000"/>
              </a:lnSpc>
              <a:spcBef>
                <a:spcPts val="0"/>
              </a:spcBef>
              <a:spcAft>
                <a:spcPts val="0"/>
              </a:spcAft>
              <a:buClr>
                <a:schemeClr val="dk1"/>
              </a:buClr>
              <a:buSzPts val="3600"/>
              <a:buNone/>
              <a:defRPr b="1" sz="3600">
                <a:solidFill>
                  <a:schemeClr val="lt2"/>
                </a:solidFill>
              </a:defRPr>
            </a:lvl4pPr>
            <a:lvl5pPr lvl="4" algn="l">
              <a:lnSpc>
                <a:spcPct val="100000"/>
              </a:lnSpc>
              <a:spcBef>
                <a:spcPts val="0"/>
              </a:spcBef>
              <a:spcAft>
                <a:spcPts val="0"/>
              </a:spcAft>
              <a:buClr>
                <a:schemeClr val="dk1"/>
              </a:buClr>
              <a:buSzPts val="3600"/>
              <a:buNone/>
              <a:defRPr b="1" sz="3600">
                <a:solidFill>
                  <a:schemeClr val="lt2"/>
                </a:solidFill>
              </a:defRPr>
            </a:lvl5pPr>
            <a:lvl6pPr lvl="5" algn="l">
              <a:lnSpc>
                <a:spcPct val="100000"/>
              </a:lnSpc>
              <a:spcBef>
                <a:spcPts val="0"/>
              </a:spcBef>
              <a:spcAft>
                <a:spcPts val="0"/>
              </a:spcAft>
              <a:buClr>
                <a:schemeClr val="dk1"/>
              </a:buClr>
              <a:buSzPts val="3600"/>
              <a:buNone/>
              <a:defRPr b="1" sz="3600">
                <a:solidFill>
                  <a:schemeClr val="lt2"/>
                </a:solidFill>
              </a:defRPr>
            </a:lvl6pPr>
            <a:lvl7pPr lvl="6" algn="l">
              <a:lnSpc>
                <a:spcPct val="100000"/>
              </a:lnSpc>
              <a:spcBef>
                <a:spcPts val="0"/>
              </a:spcBef>
              <a:spcAft>
                <a:spcPts val="0"/>
              </a:spcAft>
              <a:buClr>
                <a:schemeClr val="dk1"/>
              </a:buClr>
              <a:buSzPts val="3600"/>
              <a:buNone/>
              <a:defRPr b="1" sz="3600">
                <a:solidFill>
                  <a:schemeClr val="lt2"/>
                </a:solidFill>
              </a:defRPr>
            </a:lvl7pPr>
            <a:lvl8pPr lvl="7" algn="l">
              <a:lnSpc>
                <a:spcPct val="100000"/>
              </a:lnSpc>
              <a:spcBef>
                <a:spcPts val="0"/>
              </a:spcBef>
              <a:spcAft>
                <a:spcPts val="0"/>
              </a:spcAft>
              <a:buClr>
                <a:schemeClr val="dk1"/>
              </a:buClr>
              <a:buSzPts val="3600"/>
              <a:buNone/>
              <a:defRPr b="1" sz="3600">
                <a:solidFill>
                  <a:schemeClr val="lt2"/>
                </a:solidFill>
              </a:defRPr>
            </a:lvl8pPr>
            <a:lvl9pPr lvl="8" algn="l">
              <a:lnSpc>
                <a:spcPct val="100000"/>
              </a:lnSpc>
              <a:spcBef>
                <a:spcPts val="0"/>
              </a:spcBef>
              <a:spcAft>
                <a:spcPts val="0"/>
              </a:spcAft>
              <a:buClr>
                <a:schemeClr val="dk1"/>
              </a:buClr>
              <a:buSzPts val="3600"/>
              <a:buNone/>
              <a:defRPr b="1" sz="3600">
                <a:solidFill>
                  <a:schemeClr val="lt2"/>
                </a:solidFill>
              </a:defRPr>
            </a:lvl9pPr>
          </a:lstStyle>
          <a:p>
            <a:r>
              <a:t>xx%</a:t>
            </a:r>
          </a:p>
        </p:txBody>
      </p:sp>
      <p:sp>
        <p:nvSpPr>
          <p:cNvPr id="59" name="Shape 59"/>
          <p:cNvSpPr txBox="1"/>
          <p:nvPr>
            <p:ph idx="1" type="body"/>
          </p:nvPr>
        </p:nvSpPr>
        <p:spPr>
          <a:xfrm>
            <a:off x="811650" y="2432039"/>
            <a:ext cx="6458400" cy="20376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0" name="Shape 6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
    <p:bg>
      <p:bgPr>
        <a:solidFill>
          <a:srgbClr val="FFFFFF"/>
        </a:solidFill>
      </p:bgPr>
    </p:bg>
    <p:spTree>
      <p:nvGrpSpPr>
        <p:cNvPr id="6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3" name="Shape 63"/>
          <p:cNvGrpSpPr/>
          <p:nvPr/>
        </p:nvGrpSpPr>
        <p:grpSpPr>
          <a:xfrm>
            <a:off x="2105247" y="1"/>
            <a:ext cx="7038765" cy="5138761"/>
            <a:chOff x="3388636" y="43347"/>
            <a:chExt cx="5755327" cy="4201767"/>
          </a:xfrm>
        </p:grpSpPr>
        <p:sp>
          <p:nvSpPr>
            <p:cNvPr id="64" name="Shape 64"/>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Shape 71"/>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 name="Shape 93"/>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 name="Shape 96"/>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 name="Shape 131"/>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86" name="Shape 186"/>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a:spcBef>
                <a:spcPts val="0"/>
              </a:spcBef>
              <a:spcAft>
                <a:spcPts val="0"/>
              </a:spcAft>
              <a:buNone/>
            </a:pPr>
            <a:r>
              <a:t/>
            </a:r>
            <a:endParaRPr/>
          </a:p>
        </p:txBody>
      </p:sp>
      <p:sp>
        <p:nvSpPr>
          <p:cNvPr id="188" name="Shape 188"/>
          <p:cNvSpPr/>
          <p:nvPr/>
        </p:nvSpPr>
        <p:spPr>
          <a:xfrm>
            <a:off x="685175" y="2731725"/>
            <a:ext cx="61200" cy="14553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txBox="1"/>
          <p:nvPr>
            <p:ph type="ctrTitle"/>
          </p:nvPr>
        </p:nvSpPr>
        <p:spPr>
          <a:xfrm>
            <a:off x="992425" y="2536400"/>
            <a:ext cx="3136800" cy="1884900"/>
          </a:xfrm>
          <a:prstGeom prst="rect">
            <a:avLst/>
          </a:prstGeom>
          <a:noFill/>
        </p:spPr>
        <p:txBody>
          <a:bodyPr anchorCtr="0" anchor="ctr" bIns="91425" lIns="91425" spcFirstLastPara="1" rIns="91425" wrap="square" tIns="91425"/>
          <a:lstStyle>
            <a:lvl1pPr lvl="0" algn="l">
              <a:lnSpc>
                <a:spcPct val="100000"/>
              </a:lnSpc>
              <a:spcBef>
                <a:spcPts val="0"/>
              </a:spcBef>
              <a:spcAft>
                <a:spcPts val="0"/>
              </a:spcAft>
              <a:buClr>
                <a:schemeClr val="dk1"/>
              </a:buClr>
              <a:buSzPts val="3600"/>
              <a:buNone/>
              <a:defRPr b="1" sz="3600">
                <a:solidFill>
                  <a:schemeClr val="lt2"/>
                </a:solidFill>
              </a:defRPr>
            </a:lvl1pPr>
            <a:lvl2pPr lvl="1" algn="l">
              <a:lnSpc>
                <a:spcPct val="100000"/>
              </a:lnSpc>
              <a:spcBef>
                <a:spcPts val="0"/>
              </a:spcBef>
              <a:spcAft>
                <a:spcPts val="0"/>
              </a:spcAft>
              <a:buClr>
                <a:schemeClr val="dk1"/>
              </a:buClr>
              <a:buSzPts val="3600"/>
              <a:buNone/>
              <a:defRPr b="1" sz="3600">
                <a:solidFill>
                  <a:schemeClr val="lt2"/>
                </a:solidFill>
              </a:defRPr>
            </a:lvl2pPr>
            <a:lvl3pPr lvl="2" algn="l">
              <a:lnSpc>
                <a:spcPct val="100000"/>
              </a:lnSpc>
              <a:spcBef>
                <a:spcPts val="0"/>
              </a:spcBef>
              <a:spcAft>
                <a:spcPts val="0"/>
              </a:spcAft>
              <a:buClr>
                <a:schemeClr val="dk1"/>
              </a:buClr>
              <a:buSzPts val="3600"/>
              <a:buNone/>
              <a:defRPr b="1" sz="3600">
                <a:solidFill>
                  <a:schemeClr val="lt2"/>
                </a:solidFill>
              </a:defRPr>
            </a:lvl3pPr>
            <a:lvl4pPr lvl="3" algn="l">
              <a:lnSpc>
                <a:spcPct val="100000"/>
              </a:lnSpc>
              <a:spcBef>
                <a:spcPts val="0"/>
              </a:spcBef>
              <a:spcAft>
                <a:spcPts val="0"/>
              </a:spcAft>
              <a:buClr>
                <a:schemeClr val="dk1"/>
              </a:buClr>
              <a:buSzPts val="3600"/>
              <a:buNone/>
              <a:defRPr b="1" sz="3600">
                <a:solidFill>
                  <a:schemeClr val="lt2"/>
                </a:solidFill>
              </a:defRPr>
            </a:lvl4pPr>
            <a:lvl5pPr lvl="4" algn="l">
              <a:lnSpc>
                <a:spcPct val="100000"/>
              </a:lnSpc>
              <a:spcBef>
                <a:spcPts val="0"/>
              </a:spcBef>
              <a:spcAft>
                <a:spcPts val="0"/>
              </a:spcAft>
              <a:buClr>
                <a:schemeClr val="dk1"/>
              </a:buClr>
              <a:buSzPts val="3600"/>
              <a:buNone/>
              <a:defRPr b="1" sz="3600">
                <a:solidFill>
                  <a:schemeClr val="lt2"/>
                </a:solidFill>
              </a:defRPr>
            </a:lvl5pPr>
            <a:lvl6pPr lvl="5" algn="l">
              <a:lnSpc>
                <a:spcPct val="100000"/>
              </a:lnSpc>
              <a:spcBef>
                <a:spcPts val="0"/>
              </a:spcBef>
              <a:spcAft>
                <a:spcPts val="0"/>
              </a:spcAft>
              <a:buClr>
                <a:schemeClr val="dk1"/>
              </a:buClr>
              <a:buSzPts val="3600"/>
              <a:buNone/>
              <a:defRPr b="1" sz="3600">
                <a:solidFill>
                  <a:schemeClr val="lt2"/>
                </a:solidFill>
              </a:defRPr>
            </a:lvl6pPr>
            <a:lvl7pPr lvl="6" algn="l">
              <a:lnSpc>
                <a:spcPct val="100000"/>
              </a:lnSpc>
              <a:spcBef>
                <a:spcPts val="0"/>
              </a:spcBef>
              <a:spcAft>
                <a:spcPts val="0"/>
              </a:spcAft>
              <a:buClr>
                <a:schemeClr val="dk1"/>
              </a:buClr>
              <a:buSzPts val="3600"/>
              <a:buNone/>
              <a:defRPr b="1" sz="3600">
                <a:solidFill>
                  <a:schemeClr val="lt2"/>
                </a:solidFill>
              </a:defRPr>
            </a:lvl7pPr>
            <a:lvl8pPr lvl="7" algn="l">
              <a:lnSpc>
                <a:spcPct val="100000"/>
              </a:lnSpc>
              <a:spcBef>
                <a:spcPts val="0"/>
              </a:spcBef>
              <a:spcAft>
                <a:spcPts val="0"/>
              </a:spcAft>
              <a:buClr>
                <a:schemeClr val="dk1"/>
              </a:buClr>
              <a:buSzPts val="3600"/>
              <a:buNone/>
              <a:defRPr b="1" sz="3600">
                <a:solidFill>
                  <a:schemeClr val="lt2"/>
                </a:solidFill>
              </a:defRPr>
            </a:lvl8pPr>
            <a:lvl9pPr lvl="8" algn="l">
              <a:lnSpc>
                <a:spcPct val="100000"/>
              </a:lnSpc>
              <a:spcBef>
                <a:spcPts val="0"/>
              </a:spcBef>
              <a:spcAft>
                <a:spcPts val="0"/>
              </a:spcAft>
              <a:buClr>
                <a:schemeClr val="dk1"/>
              </a:buClr>
              <a:buSzPts val="3600"/>
              <a:buNone/>
              <a:defRPr b="1" sz="3600">
                <a:solidFill>
                  <a:schemeClr val="lt2"/>
                </a:solidFill>
              </a:defRPr>
            </a:lvl9pPr>
          </a:lstStyle>
          <a:p/>
        </p:txBody>
      </p:sp>
      <p:sp>
        <p:nvSpPr>
          <p:cNvPr id="190" name="Shape 190"/>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Shape 16"/>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Shape 41"/>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spd="slow" p14:dur="7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21.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0"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40.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35.png"/><Relationship Id="rId8"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52.png"/><Relationship Id="rId7" Type="http://schemas.openxmlformats.org/officeDocument/2006/relationships/image" Target="../media/image46.png"/><Relationship Id="rId8"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42.png"/><Relationship Id="rId6" Type="http://schemas.openxmlformats.org/officeDocument/2006/relationships/image" Target="../media/image48.png"/><Relationship Id="rId7" Type="http://schemas.openxmlformats.org/officeDocument/2006/relationships/image" Target="../media/image45.png"/></Relationships>
</file>

<file path=ppt/slides/_rels/slide17.xml.rels><?xml version="1.0" encoding="UTF-8" standalone="yes"?><Relationships xmlns="http://schemas.openxmlformats.org/package/2006/relationships"><Relationship Id="rId10"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1.png"/><Relationship Id="rId4" Type="http://schemas.openxmlformats.org/officeDocument/2006/relationships/image" Target="../media/image39.png"/><Relationship Id="rId9" Type="http://schemas.openxmlformats.org/officeDocument/2006/relationships/image" Target="../media/image48.png"/><Relationship Id="rId5" Type="http://schemas.openxmlformats.org/officeDocument/2006/relationships/image" Target="../media/image44.png"/><Relationship Id="rId6" Type="http://schemas.openxmlformats.org/officeDocument/2006/relationships/image" Target="../media/image58.png"/><Relationship Id="rId7" Type="http://schemas.openxmlformats.org/officeDocument/2006/relationships/image" Target="../media/image47.png"/><Relationship Id="rId8" Type="http://schemas.openxmlformats.org/officeDocument/2006/relationships/image" Target="../media/image42.png"/></Relationships>
</file>

<file path=ppt/slides/_rels/slide18.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66.png"/><Relationship Id="rId13" Type="http://schemas.openxmlformats.org/officeDocument/2006/relationships/image" Target="../media/image52.png"/><Relationship Id="rId12"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4.png"/><Relationship Id="rId4" Type="http://schemas.openxmlformats.org/officeDocument/2006/relationships/image" Target="../media/image56.png"/><Relationship Id="rId9" Type="http://schemas.openxmlformats.org/officeDocument/2006/relationships/image" Target="../media/image57.png"/><Relationship Id="rId5" Type="http://schemas.openxmlformats.org/officeDocument/2006/relationships/image" Target="../media/image65.png"/><Relationship Id="rId6" Type="http://schemas.openxmlformats.org/officeDocument/2006/relationships/image" Target="../media/image68.png"/><Relationship Id="rId7" Type="http://schemas.openxmlformats.org/officeDocument/2006/relationships/image" Target="../media/image53.png"/><Relationship Id="rId8" Type="http://schemas.openxmlformats.org/officeDocument/2006/relationships/image" Target="../media/image62.png"/></Relationships>
</file>

<file path=ppt/slides/_rels/slide19.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63.png"/><Relationship Id="rId13" Type="http://schemas.openxmlformats.org/officeDocument/2006/relationships/image" Target="../media/image73.png"/><Relationship Id="rId12" Type="http://schemas.openxmlformats.org/officeDocument/2006/relationships/image" Target="../media/image75.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9.png"/><Relationship Id="rId4" Type="http://schemas.openxmlformats.org/officeDocument/2006/relationships/image" Target="../media/image59.png"/><Relationship Id="rId9" Type="http://schemas.openxmlformats.org/officeDocument/2006/relationships/image" Target="../media/image74.png"/><Relationship Id="rId15" Type="http://schemas.openxmlformats.org/officeDocument/2006/relationships/image" Target="../media/image71.png"/><Relationship Id="rId14" Type="http://schemas.openxmlformats.org/officeDocument/2006/relationships/image" Target="../media/image72.png"/><Relationship Id="rId5" Type="http://schemas.openxmlformats.org/officeDocument/2006/relationships/image" Target="../media/image60.png"/><Relationship Id="rId6" Type="http://schemas.openxmlformats.org/officeDocument/2006/relationships/image" Target="../media/image55.png"/><Relationship Id="rId7" Type="http://schemas.openxmlformats.org/officeDocument/2006/relationships/image" Target="../media/image61.png"/><Relationship Id="rId8"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85.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0.png"/><Relationship Id="rId4" Type="http://schemas.openxmlformats.org/officeDocument/2006/relationships/image" Target="../media/image77.png"/><Relationship Id="rId9" Type="http://schemas.openxmlformats.org/officeDocument/2006/relationships/image" Target="../media/image86.png"/><Relationship Id="rId5" Type="http://schemas.openxmlformats.org/officeDocument/2006/relationships/image" Target="../media/image82.png"/><Relationship Id="rId6" Type="http://schemas.openxmlformats.org/officeDocument/2006/relationships/image" Target="../media/image95.png"/><Relationship Id="rId7" Type="http://schemas.openxmlformats.org/officeDocument/2006/relationships/image" Target="../media/image78.png"/><Relationship Id="rId8" Type="http://schemas.openxmlformats.org/officeDocument/2006/relationships/image" Target="../media/image8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83.png"/><Relationship Id="rId5" Type="http://schemas.openxmlformats.org/officeDocument/2006/relationships/image" Target="../media/image91.png"/><Relationship Id="rId6" Type="http://schemas.openxmlformats.org/officeDocument/2006/relationships/image" Target="../media/image87.png"/><Relationship Id="rId7" Type="http://schemas.openxmlformats.org/officeDocument/2006/relationships/image" Target="../media/image89.png"/><Relationship Id="rId8" Type="http://schemas.openxmlformats.org/officeDocument/2006/relationships/image" Target="../media/image8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1.png"/><Relationship Id="rId4" Type="http://schemas.openxmlformats.org/officeDocument/2006/relationships/image" Target="../media/image88.png"/><Relationship Id="rId9" Type="http://schemas.openxmlformats.org/officeDocument/2006/relationships/image" Target="../media/image91.png"/><Relationship Id="rId5" Type="http://schemas.openxmlformats.org/officeDocument/2006/relationships/image" Target="../media/image103.png"/><Relationship Id="rId6" Type="http://schemas.openxmlformats.org/officeDocument/2006/relationships/image" Target="../media/image79.png"/><Relationship Id="rId7" Type="http://schemas.openxmlformats.org/officeDocument/2006/relationships/image" Target="../media/image93.png"/><Relationship Id="rId8" Type="http://schemas.openxmlformats.org/officeDocument/2006/relationships/image" Target="../media/image9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4.png"/><Relationship Id="rId4" Type="http://schemas.openxmlformats.org/officeDocument/2006/relationships/image" Target="../media/image9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4.png"/></Relationships>
</file>

<file path=ppt/slides/_rels/slide25.xml.rels><?xml version="1.0" encoding="UTF-8" standalone="yes"?><Relationships xmlns="http://schemas.openxmlformats.org/package/2006/relationships"><Relationship Id="rId11" Type="http://schemas.openxmlformats.org/officeDocument/2006/relationships/image" Target="../media/image106.png"/><Relationship Id="rId10" Type="http://schemas.openxmlformats.org/officeDocument/2006/relationships/image" Target="../media/image84.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0.png"/><Relationship Id="rId4" Type="http://schemas.openxmlformats.org/officeDocument/2006/relationships/image" Target="../media/image96.png"/><Relationship Id="rId9" Type="http://schemas.openxmlformats.org/officeDocument/2006/relationships/image" Target="../media/image100.png"/><Relationship Id="rId5" Type="http://schemas.openxmlformats.org/officeDocument/2006/relationships/image" Target="../media/image99.png"/><Relationship Id="rId6" Type="http://schemas.openxmlformats.org/officeDocument/2006/relationships/image" Target="../media/image97.png"/><Relationship Id="rId7" Type="http://schemas.openxmlformats.org/officeDocument/2006/relationships/image" Target="../media/image101.png"/><Relationship Id="rId8" Type="http://schemas.openxmlformats.org/officeDocument/2006/relationships/image" Target="../media/image110.png"/></Relationships>
</file>

<file path=ppt/slides/_rels/slide26.xml.rels><?xml version="1.0" encoding="UTF-8" standalone="yes"?><Relationships xmlns="http://schemas.openxmlformats.org/package/2006/relationships"><Relationship Id="rId10" Type="http://schemas.openxmlformats.org/officeDocument/2006/relationships/image" Target="../media/image114.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13.png"/><Relationship Id="rId5" Type="http://schemas.openxmlformats.org/officeDocument/2006/relationships/image" Target="../media/image102.png"/><Relationship Id="rId6" Type="http://schemas.openxmlformats.org/officeDocument/2006/relationships/image" Target="../media/image105.png"/><Relationship Id="rId7" Type="http://schemas.openxmlformats.org/officeDocument/2006/relationships/image" Target="../media/image112.png"/><Relationship Id="rId8" Type="http://schemas.openxmlformats.org/officeDocument/2006/relationships/image" Target="../media/image104.png"/></Relationships>
</file>

<file path=ppt/slides/_rels/slide27.xml.rels><?xml version="1.0" encoding="UTF-8" standalone="yes"?><Relationships xmlns="http://schemas.openxmlformats.org/package/2006/relationships"><Relationship Id="rId11" Type="http://schemas.openxmlformats.org/officeDocument/2006/relationships/image" Target="../media/image123.png"/><Relationship Id="rId10" Type="http://schemas.openxmlformats.org/officeDocument/2006/relationships/image" Target="../media/image122.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7.png"/><Relationship Id="rId4" Type="http://schemas.openxmlformats.org/officeDocument/2006/relationships/image" Target="../media/image115.png"/><Relationship Id="rId9" Type="http://schemas.openxmlformats.org/officeDocument/2006/relationships/image" Target="../media/image131.png"/><Relationship Id="rId5" Type="http://schemas.openxmlformats.org/officeDocument/2006/relationships/image" Target="../media/image129.png"/><Relationship Id="rId6" Type="http://schemas.openxmlformats.org/officeDocument/2006/relationships/image" Target="../media/image111.png"/><Relationship Id="rId7" Type="http://schemas.openxmlformats.org/officeDocument/2006/relationships/image" Target="../media/image119.png"/><Relationship Id="rId8" Type="http://schemas.openxmlformats.org/officeDocument/2006/relationships/image" Target="../media/image1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7.png"/><Relationship Id="rId4" Type="http://schemas.openxmlformats.org/officeDocument/2006/relationships/image" Target="../media/image117.png"/><Relationship Id="rId5" Type="http://schemas.openxmlformats.org/officeDocument/2006/relationships/image" Target="../media/image124.png"/><Relationship Id="rId6" Type="http://schemas.openxmlformats.org/officeDocument/2006/relationships/image" Target="../media/image120.png"/><Relationship Id="rId7" Type="http://schemas.openxmlformats.org/officeDocument/2006/relationships/image" Target="../media/image121.png"/><Relationship Id="rId8" Type="http://schemas.openxmlformats.org/officeDocument/2006/relationships/image" Target="../media/image1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7.png"/><Relationship Id="rId4" Type="http://schemas.openxmlformats.org/officeDocument/2006/relationships/image" Target="../media/image118.png"/><Relationship Id="rId5" Type="http://schemas.openxmlformats.org/officeDocument/2006/relationships/image" Target="../media/image128.png"/><Relationship Id="rId6" Type="http://schemas.openxmlformats.org/officeDocument/2006/relationships/image" Target="../media/image130.png"/><Relationship Id="rId7" Type="http://schemas.openxmlformats.org/officeDocument/2006/relationships/image" Target="../media/image126.png"/><Relationship Id="rId8" Type="http://schemas.openxmlformats.org/officeDocument/2006/relationships/image" Target="../media/image1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16.png"/><Relationship Id="rId7" Type="http://schemas.openxmlformats.org/officeDocument/2006/relationships/image" Target="../media/image22.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4000"/>
              <a:t>Gaussian Integers and their Relationship to Ordinary Integers</a:t>
            </a:r>
            <a:endParaRPr sz="4000"/>
          </a:p>
        </p:txBody>
      </p:sp>
      <p:sp>
        <p:nvSpPr>
          <p:cNvPr id="196" name="Shape 196"/>
          <p:cNvSpPr txBox="1"/>
          <p:nvPr>
            <p:ph idx="1" type="subTitle"/>
          </p:nvPr>
        </p:nvSpPr>
        <p:spPr>
          <a:xfrm>
            <a:off x="510450" y="3029925"/>
            <a:ext cx="8123100" cy="1935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Iris Yang and Victoria Zhang</a:t>
            </a:r>
            <a:endParaRPr/>
          </a:p>
          <a:p>
            <a:pPr indent="0" lvl="0" marL="0">
              <a:spcBef>
                <a:spcPts val="0"/>
              </a:spcBef>
              <a:spcAft>
                <a:spcPts val="0"/>
              </a:spcAft>
              <a:buNone/>
            </a:pPr>
            <a:r>
              <a:rPr lang="en"/>
              <a:t>Brookline High School and Phillips Academy</a:t>
            </a:r>
            <a:endParaRPr/>
          </a:p>
          <a:p>
            <a:pPr indent="0" lvl="0" marL="0">
              <a:spcBef>
                <a:spcPts val="0"/>
              </a:spcBef>
              <a:spcAft>
                <a:spcPts val="0"/>
              </a:spcAft>
              <a:buNone/>
            </a:pPr>
            <a:r>
              <a:rPr lang="en"/>
              <a:t>Mentor Matthew Weiss</a:t>
            </a:r>
            <a:endParaRPr/>
          </a:p>
          <a:p>
            <a:pPr indent="0" lvl="0" marL="0">
              <a:spcBef>
                <a:spcPts val="0"/>
              </a:spcBef>
              <a:spcAft>
                <a:spcPts val="0"/>
              </a:spcAft>
              <a:buNone/>
            </a:pPr>
            <a:r>
              <a:rPr lang="en"/>
              <a:t>May 19-20th, 2018</a:t>
            </a:r>
            <a:endParaRPr/>
          </a:p>
          <a:p>
            <a:pPr indent="0" lvl="0" marL="0">
              <a:spcBef>
                <a:spcPts val="0"/>
              </a:spcBef>
              <a:spcAft>
                <a:spcPts val="0"/>
              </a:spcAft>
              <a:buNone/>
            </a:pPr>
            <a:r>
              <a:rPr lang="en"/>
              <a:t>MIT Primes Conference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7200"/>
              <a:t>Quadratic Reciprocity</a:t>
            </a:r>
            <a:endParaRPr sz="7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  Quadratic Reciprocity: Definitions</a:t>
            </a:r>
            <a:endParaRPr>
              <a:solidFill>
                <a:srgbClr val="FFFFFF"/>
              </a:solidFill>
            </a:endParaRPr>
          </a:p>
        </p:txBody>
      </p:sp>
      <p:pic>
        <p:nvPicPr>
          <p:cNvPr id="277" name="Shape 277"/>
          <p:cNvPicPr preferRelativeResize="0"/>
          <p:nvPr/>
        </p:nvPicPr>
        <p:blipFill>
          <a:blip r:embed="rId3">
            <a:alphaModFix/>
          </a:blip>
          <a:stretch>
            <a:fillRect/>
          </a:stretch>
        </p:blipFill>
        <p:spPr>
          <a:xfrm>
            <a:off x="1242850" y="699376"/>
            <a:ext cx="6658301" cy="1016135"/>
          </a:xfrm>
          <a:prstGeom prst="rect">
            <a:avLst/>
          </a:prstGeom>
          <a:noFill/>
          <a:ln>
            <a:noFill/>
          </a:ln>
        </p:spPr>
      </p:pic>
      <p:pic>
        <p:nvPicPr>
          <p:cNvPr id="278" name="Shape 278"/>
          <p:cNvPicPr preferRelativeResize="0"/>
          <p:nvPr/>
        </p:nvPicPr>
        <p:blipFill>
          <a:blip r:embed="rId4">
            <a:alphaModFix/>
          </a:blip>
          <a:stretch>
            <a:fillRect/>
          </a:stretch>
        </p:blipFill>
        <p:spPr>
          <a:xfrm>
            <a:off x="1242850" y="1884250"/>
            <a:ext cx="6658301" cy="1084887"/>
          </a:xfrm>
          <a:prstGeom prst="rect">
            <a:avLst/>
          </a:prstGeom>
          <a:noFill/>
          <a:ln>
            <a:noFill/>
          </a:ln>
        </p:spPr>
      </p:pic>
      <p:pic>
        <p:nvPicPr>
          <p:cNvPr id="279" name="Shape 279"/>
          <p:cNvPicPr preferRelativeResize="0"/>
          <p:nvPr/>
        </p:nvPicPr>
        <p:blipFill>
          <a:blip r:embed="rId5">
            <a:alphaModFix/>
          </a:blip>
          <a:stretch>
            <a:fillRect/>
          </a:stretch>
        </p:blipFill>
        <p:spPr>
          <a:xfrm>
            <a:off x="1242850" y="3045350"/>
            <a:ext cx="6658300" cy="192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1000"/>
                                        <p:tgtEl>
                                          <p:spTgt spid="2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  Quadratic Reciprocity: Theorems</a:t>
            </a:r>
            <a:endParaRPr>
              <a:solidFill>
                <a:srgbClr val="FFFFFF"/>
              </a:solidFill>
            </a:endParaRPr>
          </a:p>
        </p:txBody>
      </p:sp>
      <p:pic>
        <p:nvPicPr>
          <p:cNvPr id="285" name="Shape 285"/>
          <p:cNvPicPr preferRelativeResize="0"/>
          <p:nvPr/>
        </p:nvPicPr>
        <p:blipFill>
          <a:blip r:embed="rId3">
            <a:alphaModFix/>
          </a:blip>
          <a:stretch>
            <a:fillRect/>
          </a:stretch>
        </p:blipFill>
        <p:spPr>
          <a:xfrm>
            <a:off x="277250" y="725550"/>
            <a:ext cx="8561574" cy="1819925"/>
          </a:xfrm>
          <a:prstGeom prst="rect">
            <a:avLst/>
          </a:prstGeom>
          <a:noFill/>
          <a:ln>
            <a:noFill/>
          </a:ln>
        </p:spPr>
      </p:pic>
      <p:pic>
        <p:nvPicPr>
          <p:cNvPr id="286" name="Shape 286"/>
          <p:cNvPicPr preferRelativeResize="0"/>
          <p:nvPr/>
        </p:nvPicPr>
        <p:blipFill>
          <a:blip r:embed="rId4">
            <a:alphaModFix/>
          </a:blip>
          <a:stretch>
            <a:fillRect/>
          </a:stretch>
        </p:blipFill>
        <p:spPr>
          <a:xfrm>
            <a:off x="152400" y="2671625"/>
            <a:ext cx="8839201" cy="19215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ppt_w</p:attrName>
                                        </p:attrNameLst>
                                      </p:cBhvr>
                                      <p:tavLst>
                                        <p:tav fmla="" tm="0">
                                          <p:val>
                                            <p:strVal val="0"/>
                                          </p:val>
                                        </p:tav>
                                        <p:tav fmla="" tm="100000">
                                          <p:val>
                                            <p:strVal val="#ppt_w"/>
                                          </p:val>
                                        </p:tav>
                                      </p:tavLst>
                                    </p:anim>
                                    <p:anim calcmode="lin" valueType="num">
                                      <p:cBhvr additive="base">
                                        <p:cTn dur="1000"/>
                                        <p:tgtEl>
                                          <p:spTgt spid="2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1000"/>
                                        <p:tgtEl>
                                          <p:spTgt spid="286"/>
                                        </p:tgtEl>
                                        <p:attrNameLst>
                                          <p:attrName>ppt_w</p:attrName>
                                        </p:attrNameLst>
                                      </p:cBhvr>
                                      <p:tavLst>
                                        <p:tav fmla="" tm="0">
                                          <p:val>
                                            <p:strVal val="0"/>
                                          </p:val>
                                        </p:tav>
                                        <p:tav fmla="" tm="100000">
                                          <p:val>
                                            <p:strVal val="#ppt_w"/>
                                          </p:val>
                                        </p:tav>
                                      </p:tavLst>
                                    </p:anim>
                                    <p:anim calcmode="lin" valueType="num">
                                      <p:cBhvr additive="base">
                                        <p:cTn dur="1000"/>
                                        <p:tgtEl>
                                          <p:spTgt spid="2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811650" y="799739"/>
            <a:ext cx="6458400" cy="1479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2"/>
                </a:solidFill>
              </a:rPr>
              <a:t>Gaussian Prime Theorem</a:t>
            </a:r>
            <a:endParaRPr>
              <a:solidFill>
                <a:schemeClr val="dk2"/>
              </a:solidFill>
            </a:endParaRPr>
          </a:p>
        </p:txBody>
      </p:sp>
      <p:sp>
        <p:nvSpPr>
          <p:cNvPr id="292" name="Shape 292"/>
          <p:cNvSpPr txBox="1"/>
          <p:nvPr>
            <p:ph idx="1" type="body"/>
          </p:nvPr>
        </p:nvSpPr>
        <p:spPr>
          <a:xfrm>
            <a:off x="811650" y="2432039"/>
            <a:ext cx="6458400" cy="2037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Gaussian Divisibility Lemma: Part (b)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Gaussian Prime Theorem: Gaussian Divisibility Lemma (b)</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298" name="Shape 298"/>
          <p:cNvPicPr preferRelativeResize="0"/>
          <p:nvPr/>
        </p:nvPicPr>
        <p:blipFill rotWithShape="1">
          <a:blip r:embed="rId3">
            <a:alphaModFix/>
          </a:blip>
          <a:srcRect b="6079" l="25737" r="50133" t="-6069"/>
          <a:stretch/>
        </p:blipFill>
        <p:spPr>
          <a:xfrm>
            <a:off x="624575" y="2159275"/>
            <a:ext cx="1581150" cy="314325"/>
          </a:xfrm>
          <a:prstGeom prst="rect">
            <a:avLst/>
          </a:prstGeom>
          <a:noFill/>
          <a:ln>
            <a:noFill/>
          </a:ln>
        </p:spPr>
      </p:pic>
      <p:pic>
        <p:nvPicPr>
          <p:cNvPr id="299" name="Shape 299"/>
          <p:cNvPicPr preferRelativeResize="0"/>
          <p:nvPr/>
        </p:nvPicPr>
        <p:blipFill>
          <a:blip r:embed="rId4">
            <a:alphaModFix/>
          </a:blip>
          <a:stretch>
            <a:fillRect/>
          </a:stretch>
        </p:blipFill>
        <p:spPr>
          <a:xfrm>
            <a:off x="594475" y="3187550"/>
            <a:ext cx="1581150" cy="695325"/>
          </a:xfrm>
          <a:prstGeom prst="rect">
            <a:avLst/>
          </a:prstGeom>
          <a:noFill/>
          <a:ln>
            <a:noFill/>
          </a:ln>
        </p:spPr>
      </p:pic>
      <p:pic>
        <p:nvPicPr>
          <p:cNvPr id="300" name="Shape 300"/>
          <p:cNvPicPr preferRelativeResize="0"/>
          <p:nvPr/>
        </p:nvPicPr>
        <p:blipFill>
          <a:blip r:embed="rId5">
            <a:alphaModFix/>
          </a:blip>
          <a:stretch>
            <a:fillRect/>
          </a:stretch>
        </p:blipFill>
        <p:spPr>
          <a:xfrm>
            <a:off x="178800" y="4031863"/>
            <a:ext cx="3400425" cy="609600"/>
          </a:xfrm>
          <a:prstGeom prst="rect">
            <a:avLst/>
          </a:prstGeom>
          <a:noFill/>
          <a:ln>
            <a:noFill/>
          </a:ln>
        </p:spPr>
      </p:pic>
      <p:pic>
        <p:nvPicPr>
          <p:cNvPr id="301" name="Shape 301"/>
          <p:cNvPicPr preferRelativeResize="0"/>
          <p:nvPr/>
        </p:nvPicPr>
        <p:blipFill>
          <a:blip r:embed="rId6">
            <a:alphaModFix/>
          </a:blip>
          <a:stretch>
            <a:fillRect/>
          </a:stretch>
        </p:blipFill>
        <p:spPr>
          <a:xfrm>
            <a:off x="4150950" y="2202513"/>
            <a:ext cx="4775599" cy="380252"/>
          </a:xfrm>
          <a:prstGeom prst="rect">
            <a:avLst/>
          </a:prstGeom>
          <a:noFill/>
          <a:ln>
            <a:noFill/>
          </a:ln>
        </p:spPr>
      </p:pic>
      <p:pic>
        <p:nvPicPr>
          <p:cNvPr id="302" name="Shape 302"/>
          <p:cNvPicPr preferRelativeResize="0"/>
          <p:nvPr/>
        </p:nvPicPr>
        <p:blipFill>
          <a:blip r:embed="rId7">
            <a:alphaModFix/>
          </a:blip>
          <a:stretch>
            <a:fillRect/>
          </a:stretch>
        </p:blipFill>
        <p:spPr>
          <a:xfrm>
            <a:off x="5542338" y="2764325"/>
            <a:ext cx="1724320" cy="538850"/>
          </a:xfrm>
          <a:prstGeom prst="rect">
            <a:avLst/>
          </a:prstGeom>
          <a:noFill/>
          <a:ln>
            <a:noFill/>
          </a:ln>
        </p:spPr>
      </p:pic>
      <p:pic>
        <p:nvPicPr>
          <p:cNvPr id="303" name="Shape 303"/>
          <p:cNvPicPr preferRelativeResize="0"/>
          <p:nvPr/>
        </p:nvPicPr>
        <p:blipFill rotWithShape="1">
          <a:blip r:embed="rId3">
            <a:alphaModFix/>
          </a:blip>
          <a:srcRect b="0" l="71641" r="3311" t="-20"/>
          <a:stretch/>
        </p:blipFill>
        <p:spPr>
          <a:xfrm>
            <a:off x="594475" y="2724150"/>
            <a:ext cx="1641350" cy="314400"/>
          </a:xfrm>
          <a:prstGeom prst="rect">
            <a:avLst/>
          </a:prstGeom>
          <a:noFill/>
          <a:ln>
            <a:noFill/>
          </a:ln>
        </p:spPr>
      </p:pic>
      <p:pic>
        <p:nvPicPr>
          <p:cNvPr id="304" name="Shape 304"/>
          <p:cNvPicPr preferRelativeResize="0"/>
          <p:nvPr/>
        </p:nvPicPr>
        <p:blipFill>
          <a:blip r:embed="rId8">
            <a:alphaModFix/>
          </a:blip>
          <a:stretch>
            <a:fillRect/>
          </a:stretch>
        </p:blipFill>
        <p:spPr>
          <a:xfrm>
            <a:off x="4339024" y="3577988"/>
            <a:ext cx="3762920" cy="380250"/>
          </a:xfrm>
          <a:prstGeom prst="rect">
            <a:avLst/>
          </a:prstGeom>
          <a:noFill/>
          <a:ln>
            <a:noFill/>
          </a:ln>
        </p:spPr>
      </p:pic>
      <p:pic>
        <p:nvPicPr>
          <p:cNvPr id="305" name="Shape 305"/>
          <p:cNvPicPr preferRelativeResize="0"/>
          <p:nvPr/>
        </p:nvPicPr>
        <p:blipFill>
          <a:blip r:embed="rId9">
            <a:alphaModFix/>
          </a:blip>
          <a:stretch>
            <a:fillRect/>
          </a:stretch>
        </p:blipFill>
        <p:spPr>
          <a:xfrm>
            <a:off x="5104413" y="4214923"/>
            <a:ext cx="2600175" cy="243500"/>
          </a:xfrm>
          <a:prstGeom prst="rect">
            <a:avLst/>
          </a:prstGeom>
          <a:noFill/>
          <a:ln>
            <a:noFill/>
          </a:ln>
        </p:spPr>
      </p:pic>
      <p:pic>
        <p:nvPicPr>
          <p:cNvPr id="306" name="Shape 306"/>
          <p:cNvPicPr preferRelativeResize="0"/>
          <p:nvPr/>
        </p:nvPicPr>
        <p:blipFill>
          <a:blip r:embed="rId10">
            <a:alphaModFix/>
          </a:blip>
          <a:stretch>
            <a:fillRect/>
          </a:stretch>
        </p:blipFill>
        <p:spPr>
          <a:xfrm>
            <a:off x="123813" y="599400"/>
            <a:ext cx="9020175" cy="144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Gaussian Prime Theorem: Gaussian Divisibility Lemma (c)</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312" name="Shape 312"/>
          <p:cNvPicPr preferRelativeResize="0"/>
          <p:nvPr/>
        </p:nvPicPr>
        <p:blipFill>
          <a:blip r:embed="rId3">
            <a:alphaModFix/>
          </a:blip>
          <a:stretch>
            <a:fillRect/>
          </a:stretch>
        </p:blipFill>
        <p:spPr>
          <a:xfrm>
            <a:off x="252900" y="2059900"/>
            <a:ext cx="4381500" cy="342900"/>
          </a:xfrm>
          <a:prstGeom prst="rect">
            <a:avLst/>
          </a:prstGeom>
          <a:noFill/>
          <a:ln>
            <a:noFill/>
          </a:ln>
        </p:spPr>
      </p:pic>
      <p:sp>
        <p:nvSpPr>
          <p:cNvPr id="313" name="Shape 313"/>
          <p:cNvSpPr/>
          <p:nvPr/>
        </p:nvSpPr>
        <p:spPr>
          <a:xfrm>
            <a:off x="4800810" y="2074150"/>
            <a:ext cx="1272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14" name="Shape 314"/>
          <p:cNvPicPr preferRelativeResize="0"/>
          <p:nvPr/>
        </p:nvPicPr>
        <p:blipFill>
          <a:blip r:embed="rId4">
            <a:alphaModFix/>
          </a:blip>
          <a:stretch>
            <a:fillRect/>
          </a:stretch>
        </p:blipFill>
        <p:spPr>
          <a:xfrm>
            <a:off x="6301600" y="2050375"/>
            <a:ext cx="2552700" cy="361950"/>
          </a:xfrm>
          <a:prstGeom prst="rect">
            <a:avLst/>
          </a:prstGeom>
          <a:noFill/>
          <a:ln>
            <a:noFill/>
          </a:ln>
        </p:spPr>
      </p:pic>
      <p:pic>
        <p:nvPicPr>
          <p:cNvPr id="315" name="Shape 315"/>
          <p:cNvPicPr preferRelativeResize="0"/>
          <p:nvPr/>
        </p:nvPicPr>
        <p:blipFill>
          <a:blip r:embed="rId5">
            <a:alphaModFix/>
          </a:blip>
          <a:stretch>
            <a:fillRect/>
          </a:stretch>
        </p:blipFill>
        <p:spPr>
          <a:xfrm>
            <a:off x="0" y="2505913"/>
            <a:ext cx="5876925" cy="790575"/>
          </a:xfrm>
          <a:prstGeom prst="rect">
            <a:avLst/>
          </a:prstGeom>
          <a:noFill/>
          <a:ln>
            <a:noFill/>
          </a:ln>
        </p:spPr>
      </p:pic>
      <p:pic>
        <p:nvPicPr>
          <p:cNvPr id="316" name="Shape 316"/>
          <p:cNvPicPr preferRelativeResize="0"/>
          <p:nvPr/>
        </p:nvPicPr>
        <p:blipFill>
          <a:blip r:embed="rId6">
            <a:alphaModFix/>
          </a:blip>
          <a:stretch>
            <a:fillRect/>
          </a:stretch>
        </p:blipFill>
        <p:spPr>
          <a:xfrm>
            <a:off x="80963" y="3387125"/>
            <a:ext cx="5610225" cy="752475"/>
          </a:xfrm>
          <a:prstGeom prst="rect">
            <a:avLst/>
          </a:prstGeom>
          <a:noFill/>
          <a:ln>
            <a:noFill/>
          </a:ln>
        </p:spPr>
      </p:pic>
      <p:pic>
        <p:nvPicPr>
          <p:cNvPr id="317" name="Shape 317"/>
          <p:cNvPicPr preferRelativeResize="0"/>
          <p:nvPr/>
        </p:nvPicPr>
        <p:blipFill rotWithShape="1">
          <a:blip r:embed="rId7">
            <a:alphaModFix/>
          </a:blip>
          <a:srcRect b="13005" l="0" r="0" t="0"/>
          <a:stretch/>
        </p:blipFill>
        <p:spPr>
          <a:xfrm>
            <a:off x="80975" y="599399"/>
            <a:ext cx="8982075" cy="1433575"/>
          </a:xfrm>
          <a:prstGeom prst="rect">
            <a:avLst/>
          </a:prstGeom>
          <a:noFill/>
          <a:ln>
            <a:noFill/>
          </a:ln>
        </p:spPr>
      </p:pic>
      <p:pic>
        <p:nvPicPr>
          <p:cNvPr id="318" name="Shape 318"/>
          <p:cNvPicPr preferRelativeResize="0"/>
          <p:nvPr/>
        </p:nvPicPr>
        <p:blipFill>
          <a:blip r:embed="rId8">
            <a:alphaModFix/>
          </a:blip>
          <a:stretch>
            <a:fillRect/>
          </a:stretch>
        </p:blipFill>
        <p:spPr>
          <a:xfrm>
            <a:off x="4558200" y="4091900"/>
            <a:ext cx="4476750" cy="876300"/>
          </a:xfrm>
          <a:prstGeom prst="rect">
            <a:avLst/>
          </a:prstGeom>
          <a:noFill/>
          <a:ln>
            <a:noFill/>
          </a:ln>
        </p:spPr>
      </p:pic>
      <p:sp>
        <p:nvSpPr>
          <p:cNvPr id="319" name="Shape 319"/>
          <p:cNvSpPr txBox="1"/>
          <p:nvPr/>
        </p:nvSpPr>
        <p:spPr>
          <a:xfrm>
            <a:off x="2509325" y="4269600"/>
            <a:ext cx="1760400" cy="586800"/>
          </a:xfrm>
          <a:prstGeom prst="rect">
            <a:avLst/>
          </a:prstGeom>
          <a:noFill/>
          <a:ln>
            <a:noFill/>
          </a:ln>
        </p:spPr>
        <p:txBody>
          <a:bodyPr anchorCtr="0" anchor="t" bIns="91425" lIns="91425" spcFirstLastPara="1" rIns="91425" wrap="square" tIns="91425">
            <a:noAutofit/>
          </a:bodyPr>
          <a:lstStyle/>
          <a:p>
            <a:pPr indent="0" lvl="0" marL="914400">
              <a:spcBef>
                <a:spcPts val="0"/>
              </a:spcBef>
              <a:spcAft>
                <a:spcPts val="0"/>
              </a:spcAft>
              <a:buNone/>
            </a:pPr>
            <a:r>
              <a:rPr lang="en"/>
              <a:t>Show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1000"/>
                                        <p:tgtEl>
                                          <p:spTgt spid="3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1000"/>
                                        <p:tgtEl>
                                          <p:spTgt spid="3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Gaussian Prime Theorem: Gaussian Divisibility Lemma (c)</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325" name="Shape 325"/>
          <p:cNvPicPr preferRelativeResize="0"/>
          <p:nvPr/>
        </p:nvPicPr>
        <p:blipFill>
          <a:blip r:embed="rId3">
            <a:alphaModFix/>
          </a:blip>
          <a:stretch>
            <a:fillRect/>
          </a:stretch>
        </p:blipFill>
        <p:spPr>
          <a:xfrm>
            <a:off x="2333625" y="2257550"/>
            <a:ext cx="4476750" cy="876300"/>
          </a:xfrm>
          <a:prstGeom prst="rect">
            <a:avLst/>
          </a:prstGeom>
          <a:noFill/>
          <a:ln>
            <a:noFill/>
          </a:ln>
        </p:spPr>
      </p:pic>
      <p:pic>
        <p:nvPicPr>
          <p:cNvPr id="326" name="Shape 326"/>
          <p:cNvPicPr preferRelativeResize="0"/>
          <p:nvPr/>
        </p:nvPicPr>
        <p:blipFill rotWithShape="1">
          <a:blip r:embed="rId4">
            <a:alphaModFix/>
          </a:blip>
          <a:srcRect b="0" l="0" r="0" t="0"/>
          <a:stretch/>
        </p:blipFill>
        <p:spPr>
          <a:xfrm>
            <a:off x="1811413" y="3144163"/>
            <a:ext cx="5695950" cy="400050"/>
          </a:xfrm>
          <a:prstGeom prst="rect">
            <a:avLst/>
          </a:prstGeom>
          <a:noFill/>
          <a:ln>
            <a:noFill/>
          </a:ln>
        </p:spPr>
      </p:pic>
      <p:pic>
        <p:nvPicPr>
          <p:cNvPr id="327" name="Shape 327"/>
          <p:cNvPicPr preferRelativeResize="0"/>
          <p:nvPr/>
        </p:nvPicPr>
        <p:blipFill>
          <a:blip r:embed="rId5">
            <a:alphaModFix/>
          </a:blip>
          <a:stretch>
            <a:fillRect/>
          </a:stretch>
        </p:blipFill>
        <p:spPr>
          <a:xfrm>
            <a:off x="4588175" y="3523625"/>
            <a:ext cx="2771775" cy="466725"/>
          </a:xfrm>
          <a:prstGeom prst="rect">
            <a:avLst/>
          </a:prstGeom>
          <a:noFill/>
          <a:ln>
            <a:noFill/>
          </a:ln>
        </p:spPr>
      </p:pic>
      <p:sp>
        <p:nvSpPr>
          <p:cNvPr id="328" name="Shape 328"/>
          <p:cNvSpPr/>
          <p:nvPr/>
        </p:nvSpPr>
        <p:spPr>
          <a:xfrm>
            <a:off x="1908347" y="3599775"/>
            <a:ext cx="16785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29" name="Shape 329"/>
          <p:cNvPicPr preferRelativeResize="0"/>
          <p:nvPr/>
        </p:nvPicPr>
        <p:blipFill>
          <a:blip r:embed="rId6">
            <a:alphaModFix/>
          </a:blip>
          <a:stretch>
            <a:fillRect/>
          </a:stretch>
        </p:blipFill>
        <p:spPr>
          <a:xfrm>
            <a:off x="1501838" y="4079025"/>
            <a:ext cx="6315075" cy="361950"/>
          </a:xfrm>
          <a:prstGeom prst="rect">
            <a:avLst/>
          </a:prstGeom>
          <a:noFill/>
          <a:ln>
            <a:noFill/>
          </a:ln>
        </p:spPr>
      </p:pic>
      <p:pic>
        <p:nvPicPr>
          <p:cNvPr id="330" name="Shape 330"/>
          <p:cNvPicPr preferRelativeResize="0"/>
          <p:nvPr/>
        </p:nvPicPr>
        <p:blipFill>
          <a:blip r:embed="rId7">
            <a:alphaModFix/>
          </a:blip>
          <a:stretch>
            <a:fillRect/>
          </a:stretch>
        </p:blipFill>
        <p:spPr>
          <a:xfrm>
            <a:off x="168338" y="599388"/>
            <a:ext cx="8982075" cy="1647825"/>
          </a:xfrm>
          <a:prstGeom prst="rect">
            <a:avLst/>
          </a:prstGeom>
          <a:noFill/>
          <a:ln>
            <a:noFill/>
          </a:ln>
        </p:spPr>
      </p:pic>
      <p:pic>
        <p:nvPicPr>
          <p:cNvPr id="331" name="Shape 331"/>
          <p:cNvPicPr preferRelativeResize="0"/>
          <p:nvPr/>
        </p:nvPicPr>
        <p:blipFill rotWithShape="1">
          <a:blip r:embed="rId5">
            <a:alphaModFix/>
          </a:blip>
          <a:srcRect b="0" l="0" r="84250" t="0"/>
          <a:stretch/>
        </p:blipFill>
        <p:spPr>
          <a:xfrm>
            <a:off x="4588175" y="4438025"/>
            <a:ext cx="436550" cy="466725"/>
          </a:xfrm>
          <a:prstGeom prst="rect">
            <a:avLst/>
          </a:prstGeom>
          <a:noFill/>
          <a:ln>
            <a:noFill/>
          </a:ln>
        </p:spPr>
      </p:pic>
      <p:sp>
        <p:nvSpPr>
          <p:cNvPr id="332" name="Shape 332"/>
          <p:cNvSpPr/>
          <p:nvPr/>
        </p:nvSpPr>
        <p:spPr>
          <a:xfrm>
            <a:off x="1908347" y="4514175"/>
            <a:ext cx="16785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33" name="Shape 333"/>
          <p:cNvPicPr preferRelativeResize="0"/>
          <p:nvPr/>
        </p:nvPicPr>
        <p:blipFill rotWithShape="1">
          <a:blip r:embed="rId6">
            <a:alphaModFix/>
          </a:blip>
          <a:srcRect b="0" l="0" r="60561" t="0"/>
          <a:stretch/>
        </p:blipFill>
        <p:spPr>
          <a:xfrm>
            <a:off x="5024717" y="4501600"/>
            <a:ext cx="2490525" cy="36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Gaussian Prime Theorem: Gaussian Divisibility Lemma (c)</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339" name="Shape 339"/>
          <p:cNvPicPr preferRelativeResize="0"/>
          <p:nvPr/>
        </p:nvPicPr>
        <p:blipFill>
          <a:blip r:embed="rId3">
            <a:alphaModFix/>
          </a:blip>
          <a:stretch>
            <a:fillRect/>
          </a:stretch>
        </p:blipFill>
        <p:spPr>
          <a:xfrm>
            <a:off x="4448175" y="2898100"/>
            <a:ext cx="4362450" cy="457200"/>
          </a:xfrm>
          <a:prstGeom prst="rect">
            <a:avLst/>
          </a:prstGeom>
          <a:noFill/>
          <a:ln>
            <a:noFill/>
          </a:ln>
        </p:spPr>
      </p:pic>
      <p:pic>
        <p:nvPicPr>
          <p:cNvPr id="340" name="Shape 340"/>
          <p:cNvPicPr preferRelativeResize="0"/>
          <p:nvPr/>
        </p:nvPicPr>
        <p:blipFill>
          <a:blip r:embed="rId4">
            <a:alphaModFix/>
          </a:blip>
          <a:stretch>
            <a:fillRect/>
          </a:stretch>
        </p:blipFill>
        <p:spPr>
          <a:xfrm>
            <a:off x="4529138" y="3415850"/>
            <a:ext cx="4200525" cy="400050"/>
          </a:xfrm>
          <a:prstGeom prst="rect">
            <a:avLst/>
          </a:prstGeom>
          <a:noFill/>
          <a:ln>
            <a:noFill/>
          </a:ln>
        </p:spPr>
      </p:pic>
      <p:pic>
        <p:nvPicPr>
          <p:cNvPr id="341" name="Shape 341"/>
          <p:cNvPicPr preferRelativeResize="0"/>
          <p:nvPr/>
        </p:nvPicPr>
        <p:blipFill>
          <a:blip r:embed="rId5">
            <a:alphaModFix/>
          </a:blip>
          <a:stretch>
            <a:fillRect/>
          </a:stretch>
        </p:blipFill>
        <p:spPr>
          <a:xfrm>
            <a:off x="4405300" y="3876450"/>
            <a:ext cx="4448175" cy="409575"/>
          </a:xfrm>
          <a:prstGeom prst="rect">
            <a:avLst/>
          </a:prstGeom>
          <a:noFill/>
          <a:ln>
            <a:noFill/>
          </a:ln>
        </p:spPr>
      </p:pic>
      <p:pic>
        <p:nvPicPr>
          <p:cNvPr id="342" name="Shape 342"/>
          <p:cNvPicPr preferRelativeResize="0"/>
          <p:nvPr/>
        </p:nvPicPr>
        <p:blipFill>
          <a:blip r:embed="rId6">
            <a:alphaModFix/>
          </a:blip>
          <a:stretch>
            <a:fillRect/>
          </a:stretch>
        </p:blipFill>
        <p:spPr>
          <a:xfrm>
            <a:off x="4510100" y="4383450"/>
            <a:ext cx="4238625" cy="439769"/>
          </a:xfrm>
          <a:prstGeom prst="rect">
            <a:avLst/>
          </a:prstGeom>
          <a:noFill/>
          <a:ln>
            <a:noFill/>
          </a:ln>
        </p:spPr>
      </p:pic>
      <p:pic>
        <p:nvPicPr>
          <p:cNvPr id="343" name="Shape 343"/>
          <p:cNvPicPr preferRelativeResize="0"/>
          <p:nvPr/>
        </p:nvPicPr>
        <p:blipFill>
          <a:blip r:embed="rId7">
            <a:alphaModFix/>
          </a:blip>
          <a:stretch>
            <a:fillRect/>
          </a:stretch>
        </p:blipFill>
        <p:spPr>
          <a:xfrm>
            <a:off x="80938" y="599388"/>
            <a:ext cx="8982075" cy="1647825"/>
          </a:xfrm>
          <a:prstGeom prst="rect">
            <a:avLst/>
          </a:prstGeom>
          <a:noFill/>
          <a:ln>
            <a:noFill/>
          </a:ln>
        </p:spPr>
      </p:pic>
      <p:pic>
        <p:nvPicPr>
          <p:cNvPr id="344" name="Shape 344"/>
          <p:cNvPicPr preferRelativeResize="0"/>
          <p:nvPr/>
        </p:nvPicPr>
        <p:blipFill rotWithShape="1">
          <a:blip r:embed="rId8">
            <a:alphaModFix/>
          </a:blip>
          <a:srcRect b="0" l="0" r="84250" t="0"/>
          <a:stretch/>
        </p:blipFill>
        <p:spPr>
          <a:xfrm>
            <a:off x="4740288" y="2247225"/>
            <a:ext cx="436550" cy="466725"/>
          </a:xfrm>
          <a:prstGeom prst="rect">
            <a:avLst/>
          </a:prstGeom>
          <a:noFill/>
          <a:ln>
            <a:noFill/>
          </a:ln>
        </p:spPr>
      </p:pic>
      <p:pic>
        <p:nvPicPr>
          <p:cNvPr id="345" name="Shape 345"/>
          <p:cNvPicPr preferRelativeResize="0"/>
          <p:nvPr/>
        </p:nvPicPr>
        <p:blipFill rotWithShape="1">
          <a:blip r:embed="rId9">
            <a:alphaModFix/>
          </a:blip>
          <a:srcRect b="0" l="0" r="60561" t="0"/>
          <a:stretch/>
        </p:blipFill>
        <p:spPr>
          <a:xfrm>
            <a:off x="5176830" y="2310800"/>
            <a:ext cx="2490525" cy="361950"/>
          </a:xfrm>
          <a:prstGeom prst="rect">
            <a:avLst/>
          </a:prstGeom>
          <a:noFill/>
          <a:ln>
            <a:noFill/>
          </a:ln>
        </p:spPr>
      </p:pic>
      <p:pic>
        <p:nvPicPr>
          <p:cNvPr id="346" name="Shape 346"/>
          <p:cNvPicPr preferRelativeResize="0"/>
          <p:nvPr/>
        </p:nvPicPr>
        <p:blipFill>
          <a:blip r:embed="rId8">
            <a:alphaModFix/>
          </a:blip>
          <a:stretch>
            <a:fillRect/>
          </a:stretch>
        </p:blipFill>
        <p:spPr>
          <a:xfrm>
            <a:off x="1476613" y="2247213"/>
            <a:ext cx="2771775" cy="466725"/>
          </a:xfrm>
          <a:prstGeom prst="rect">
            <a:avLst/>
          </a:prstGeom>
          <a:noFill/>
          <a:ln>
            <a:noFill/>
          </a:ln>
        </p:spPr>
      </p:pic>
      <p:pic>
        <p:nvPicPr>
          <p:cNvPr id="347" name="Shape 347"/>
          <p:cNvPicPr preferRelativeResize="0"/>
          <p:nvPr/>
        </p:nvPicPr>
        <p:blipFill>
          <a:blip r:embed="rId10">
            <a:alphaModFix/>
          </a:blip>
          <a:stretch>
            <a:fillRect/>
          </a:stretch>
        </p:blipFill>
        <p:spPr>
          <a:xfrm>
            <a:off x="42850" y="3352499"/>
            <a:ext cx="4362450" cy="853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Gaussian Prime Theorem: Gaussian Divisibility Lemma (c)</a:t>
            </a:r>
            <a:endParaRPr>
              <a:solidFill>
                <a:schemeClr val="lt1"/>
              </a:solidFill>
            </a:endParaRPr>
          </a:p>
          <a:p>
            <a:pPr indent="0" lvl="0" marL="0" rtl="0">
              <a:spcBef>
                <a:spcPts val="0"/>
              </a:spcBef>
              <a:spcAft>
                <a:spcPts val="0"/>
              </a:spcAft>
              <a:buNone/>
            </a:pPr>
            <a:r>
              <a:t/>
            </a:r>
            <a:endParaRPr>
              <a:solidFill>
                <a:srgbClr val="FFFFFF"/>
              </a:solidFill>
            </a:endParaRPr>
          </a:p>
        </p:txBody>
      </p:sp>
      <p:sp>
        <p:nvSpPr>
          <p:cNvPr id="353" name="Shape 353"/>
          <p:cNvSpPr/>
          <p:nvPr/>
        </p:nvSpPr>
        <p:spPr>
          <a:xfrm>
            <a:off x="1605797" y="3869113"/>
            <a:ext cx="16785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 name="Shape 354"/>
          <p:cNvSpPr/>
          <p:nvPr/>
        </p:nvSpPr>
        <p:spPr>
          <a:xfrm>
            <a:off x="3763204" y="4455075"/>
            <a:ext cx="945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55" name="Shape 355"/>
          <p:cNvPicPr preferRelativeResize="0"/>
          <p:nvPr/>
        </p:nvPicPr>
        <p:blipFill>
          <a:blip r:embed="rId3">
            <a:alphaModFix/>
          </a:blip>
          <a:stretch>
            <a:fillRect/>
          </a:stretch>
        </p:blipFill>
        <p:spPr>
          <a:xfrm>
            <a:off x="4784463" y="4388413"/>
            <a:ext cx="1485900" cy="447675"/>
          </a:xfrm>
          <a:prstGeom prst="rect">
            <a:avLst/>
          </a:prstGeom>
          <a:noFill/>
          <a:ln>
            <a:noFill/>
          </a:ln>
        </p:spPr>
      </p:pic>
      <p:pic>
        <p:nvPicPr>
          <p:cNvPr id="356" name="Shape 356"/>
          <p:cNvPicPr preferRelativeResize="0"/>
          <p:nvPr/>
        </p:nvPicPr>
        <p:blipFill>
          <a:blip r:embed="rId4">
            <a:alphaModFix/>
          </a:blip>
          <a:stretch>
            <a:fillRect/>
          </a:stretch>
        </p:blipFill>
        <p:spPr>
          <a:xfrm>
            <a:off x="80963" y="599388"/>
            <a:ext cx="8982075" cy="1647825"/>
          </a:xfrm>
          <a:prstGeom prst="rect">
            <a:avLst/>
          </a:prstGeom>
          <a:noFill/>
          <a:ln>
            <a:noFill/>
          </a:ln>
        </p:spPr>
      </p:pic>
      <p:pic>
        <p:nvPicPr>
          <p:cNvPr id="357" name="Shape 357"/>
          <p:cNvPicPr preferRelativeResize="0"/>
          <p:nvPr/>
        </p:nvPicPr>
        <p:blipFill>
          <a:blip r:embed="rId5">
            <a:alphaModFix/>
          </a:blip>
          <a:stretch>
            <a:fillRect/>
          </a:stretch>
        </p:blipFill>
        <p:spPr>
          <a:xfrm>
            <a:off x="574925" y="2217163"/>
            <a:ext cx="2171700" cy="342900"/>
          </a:xfrm>
          <a:prstGeom prst="rect">
            <a:avLst/>
          </a:prstGeom>
          <a:noFill/>
          <a:ln>
            <a:noFill/>
          </a:ln>
        </p:spPr>
      </p:pic>
      <p:pic>
        <p:nvPicPr>
          <p:cNvPr id="358" name="Shape 358"/>
          <p:cNvPicPr preferRelativeResize="0"/>
          <p:nvPr/>
        </p:nvPicPr>
        <p:blipFill>
          <a:blip r:embed="rId6">
            <a:alphaModFix/>
          </a:blip>
          <a:stretch>
            <a:fillRect/>
          </a:stretch>
        </p:blipFill>
        <p:spPr>
          <a:xfrm>
            <a:off x="574925" y="2770713"/>
            <a:ext cx="3295650" cy="257175"/>
          </a:xfrm>
          <a:prstGeom prst="rect">
            <a:avLst/>
          </a:prstGeom>
          <a:noFill/>
          <a:ln>
            <a:noFill/>
          </a:ln>
        </p:spPr>
      </p:pic>
      <p:pic>
        <p:nvPicPr>
          <p:cNvPr id="359" name="Shape 359"/>
          <p:cNvPicPr preferRelativeResize="0"/>
          <p:nvPr/>
        </p:nvPicPr>
        <p:blipFill>
          <a:blip r:embed="rId7">
            <a:alphaModFix/>
          </a:blip>
          <a:stretch>
            <a:fillRect/>
          </a:stretch>
        </p:blipFill>
        <p:spPr>
          <a:xfrm>
            <a:off x="538163" y="3238525"/>
            <a:ext cx="6848475" cy="485775"/>
          </a:xfrm>
          <a:prstGeom prst="rect">
            <a:avLst/>
          </a:prstGeom>
          <a:noFill/>
          <a:ln>
            <a:noFill/>
          </a:ln>
        </p:spPr>
      </p:pic>
      <p:pic>
        <p:nvPicPr>
          <p:cNvPr id="360" name="Shape 360"/>
          <p:cNvPicPr preferRelativeResize="0"/>
          <p:nvPr/>
        </p:nvPicPr>
        <p:blipFill>
          <a:blip r:embed="rId8">
            <a:alphaModFix/>
          </a:blip>
          <a:stretch>
            <a:fillRect/>
          </a:stretch>
        </p:blipFill>
        <p:spPr>
          <a:xfrm>
            <a:off x="536825" y="3881075"/>
            <a:ext cx="866775" cy="314325"/>
          </a:xfrm>
          <a:prstGeom prst="rect">
            <a:avLst/>
          </a:prstGeom>
          <a:noFill/>
          <a:ln>
            <a:noFill/>
          </a:ln>
        </p:spPr>
      </p:pic>
      <p:pic>
        <p:nvPicPr>
          <p:cNvPr id="361" name="Shape 361"/>
          <p:cNvPicPr preferRelativeResize="0"/>
          <p:nvPr/>
        </p:nvPicPr>
        <p:blipFill>
          <a:blip r:embed="rId9">
            <a:alphaModFix/>
          </a:blip>
          <a:stretch>
            <a:fillRect/>
          </a:stretch>
        </p:blipFill>
        <p:spPr>
          <a:xfrm>
            <a:off x="539300" y="4478938"/>
            <a:ext cx="3105150" cy="266700"/>
          </a:xfrm>
          <a:prstGeom prst="rect">
            <a:avLst/>
          </a:prstGeom>
          <a:noFill/>
          <a:ln>
            <a:noFill/>
          </a:ln>
        </p:spPr>
      </p:pic>
      <p:pic>
        <p:nvPicPr>
          <p:cNvPr id="362" name="Shape 362"/>
          <p:cNvPicPr preferRelativeResize="0"/>
          <p:nvPr/>
        </p:nvPicPr>
        <p:blipFill>
          <a:blip r:embed="rId10">
            <a:alphaModFix/>
          </a:blip>
          <a:stretch>
            <a:fillRect/>
          </a:stretch>
        </p:blipFill>
        <p:spPr>
          <a:xfrm>
            <a:off x="3486488" y="3840588"/>
            <a:ext cx="352425" cy="304800"/>
          </a:xfrm>
          <a:prstGeom prst="rect">
            <a:avLst/>
          </a:prstGeom>
          <a:noFill/>
          <a:ln>
            <a:noFill/>
          </a:ln>
        </p:spPr>
      </p:pic>
      <p:pic>
        <p:nvPicPr>
          <p:cNvPr id="363" name="Shape 363"/>
          <p:cNvPicPr preferRelativeResize="0"/>
          <p:nvPr/>
        </p:nvPicPr>
        <p:blipFill>
          <a:blip r:embed="rId11">
            <a:alphaModFix/>
          </a:blip>
          <a:stretch>
            <a:fillRect/>
          </a:stretch>
        </p:blipFill>
        <p:spPr>
          <a:xfrm>
            <a:off x="7410400" y="4455044"/>
            <a:ext cx="432328" cy="314400"/>
          </a:xfrm>
          <a:prstGeom prst="rect">
            <a:avLst/>
          </a:prstGeom>
          <a:noFill/>
          <a:ln>
            <a:noFill/>
          </a:ln>
        </p:spPr>
      </p:pic>
      <p:sp>
        <p:nvSpPr>
          <p:cNvPr id="364" name="Shape 364"/>
          <p:cNvSpPr/>
          <p:nvPr/>
        </p:nvSpPr>
        <p:spPr>
          <a:xfrm>
            <a:off x="6346654" y="4455050"/>
            <a:ext cx="945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65" name="Shape 365"/>
          <p:cNvPicPr preferRelativeResize="0"/>
          <p:nvPr/>
        </p:nvPicPr>
        <p:blipFill>
          <a:blip r:embed="rId12">
            <a:alphaModFix/>
          </a:blip>
          <a:stretch>
            <a:fillRect/>
          </a:stretch>
        </p:blipFill>
        <p:spPr>
          <a:xfrm>
            <a:off x="1633538" y="2657400"/>
            <a:ext cx="5876925" cy="790575"/>
          </a:xfrm>
          <a:prstGeom prst="rect">
            <a:avLst/>
          </a:prstGeom>
          <a:noFill/>
          <a:ln>
            <a:noFill/>
          </a:ln>
        </p:spPr>
      </p:pic>
      <p:pic>
        <p:nvPicPr>
          <p:cNvPr id="366" name="Shape 366"/>
          <p:cNvPicPr preferRelativeResize="0"/>
          <p:nvPr/>
        </p:nvPicPr>
        <p:blipFill>
          <a:blip r:embed="rId13">
            <a:alphaModFix/>
          </a:blip>
          <a:stretch>
            <a:fillRect/>
          </a:stretch>
        </p:blipFill>
        <p:spPr>
          <a:xfrm>
            <a:off x="1714500" y="3538613"/>
            <a:ext cx="5610225" cy="752475"/>
          </a:xfrm>
          <a:prstGeom prst="rect">
            <a:avLst/>
          </a:prstGeom>
          <a:noFill/>
          <a:ln>
            <a:noFill/>
          </a:ln>
        </p:spPr>
      </p:pic>
      <p:pic>
        <p:nvPicPr>
          <p:cNvPr id="367" name="Shape 367"/>
          <p:cNvPicPr preferRelativeResize="0"/>
          <p:nvPr/>
        </p:nvPicPr>
        <p:blipFill rotWithShape="1">
          <a:blip r:embed="rId4">
            <a:alphaModFix/>
          </a:blip>
          <a:srcRect b="21385" l="27873" r="27449" t="57805"/>
          <a:stretch/>
        </p:blipFill>
        <p:spPr>
          <a:xfrm>
            <a:off x="2448275" y="4381750"/>
            <a:ext cx="4012774" cy="342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6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1000"/>
                                        <p:tgtEl>
                                          <p:spTgt spid="3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Gaussian Prime Theorem</a:t>
            </a:r>
            <a:endParaRPr>
              <a:solidFill>
                <a:srgbClr val="FFFFFF"/>
              </a:solidFill>
            </a:endParaRPr>
          </a:p>
        </p:txBody>
      </p:sp>
      <p:pic>
        <p:nvPicPr>
          <p:cNvPr id="373" name="Shape 373"/>
          <p:cNvPicPr preferRelativeResize="0"/>
          <p:nvPr/>
        </p:nvPicPr>
        <p:blipFill>
          <a:blip r:embed="rId3">
            <a:alphaModFix/>
          </a:blip>
          <a:stretch>
            <a:fillRect/>
          </a:stretch>
        </p:blipFill>
        <p:spPr>
          <a:xfrm>
            <a:off x="554450" y="864138"/>
            <a:ext cx="1362075" cy="323850"/>
          </a:xfrm>
          <a:prstGeom prst="rect">
            <a:avLst/>
          </a:prstGeom>
          <a:noFill/>
          <a:ln>
            <a:noFill/>
          </a:ln>
        </p:spPr>
      </p:pic>
      <p:pic>
        <p:nvPicPr>
          <p:cNvPr id="374" name="Shape 374"/>
          <p:cNvPicPr preferRelativeResize="0"/>
          <p:nvPr/>
        </p:nvPicPr>
        <p:blipFill>
          <a:blip r:embed="rId4">
            <a:alphaModFix/>
          </a:blip>
          <a:stretch>
            <a:fillRect/>
          </a:stretch>
        </p:blipFill>
        <p:spPr>
          <a:xfrm>
            <a:off x="4288550" y="840325"/>
            <a:ext cx="3238500" cy="371475"/>
          </a:xfrm>
          <a:prstGeom prst="rect">
            <a:avLst/>
          </a:prstGeom>
          <a:noFill/>
          <a:ln>
            <a:noFill/>
          </a:ln>
        </p:spPr>
      </p:pic>
      <p:pic>
        <p:nvPicPr>
          <p:cNvPr id="375" name="Shape 375"/>
          <p:cNvPicPr preferRelativeResize="0"/>
          <p:nvPr/>
        </p:nvPicPr>
        <p:blipFill>
          <a:blip r:embed="rId5">
            <a:alphaModFix/>
          </a:blip>
          <a:stretch>
            <a:fillRect/>
          </a:stretch>
        </p:blipFill>
        <p:spPr>
          <a:xfrm>
            <a:off x="3911725" y="1569588"/>
            <a:ext cx="1924050" cy="333375"/>
          </a:xfrm>
          <a:prstGeom prst="rect">
            <a:avLst/>
          </a:prstGeom>
          <a:noFill/>
          <a:ln>
            <a:noFill/>
          </a:ln>
        </p:spPr>
      </p:pic>
      <p:pic>
        <p:nvPicPr>
          <p:cNvPr id="376" name="Shape 376"/>
          <p:cNvPicPr preferRelativeResize="0"/>
          <p:nvPr/>
        </p:nvPicPr>
        <p:blipFill>
          <a:blip r:embed="rId6">
            <a:alphaModFix/>
          </a:blip>
          <a:stretch>
            <a:fillRect/>
          </a:stretch>
        </p:blipFill>
        <p:spPr>
          <a:xfrm>
            <a:off x="554450" y="1556438"/>
            <a:ext cx="333375" cy="359698"/>
          </a:xfrm>
          <a:prstGeom prst="rect">
            <a:avLst/>
          </a:prstGeom>
          <a:noFill/>
          <a:ln>
            <a:noFill/>
          </a:ln>
        </p:spPr>
      </p:pic>
      <p:pic>
        <p:nvPicPr>
          <p:cNvPr id="377" name="Shape 377"/>
          <p:cNvPicPr preferRelativeResize="0"/>
          <p:nvPr/>
        </p:nvPicPr>
        <p:blipFill>
          <a:blip r:embed="rId7">
            <a:alphaModFix/>
          </a:blip>
          <a:stretch>
            <a:fillRect/>
          </a:stretch>
        </p:blipFill>
        <p:spPr>
          <a:xfrm>
            <a:off x="1046163" y="1550546"/>
            <a:ext cx="870370" cy="371475"/>
          </a:xfrm>
          <a:prstGeom prst="rect">
            <a:avLst/>
          </a:prstGeom>
          <a:noFill/>
          <a:ln>
            <a:noFill/>
          </a:ln>
        </p:spPr>
      </p:pic>
      <p:sp>
        <p:nvSpPr>
          <p:cNvPr id="378" name="Shape 378"/>
          <p:cNvSpPr/>
          <p:nvPr/>
        </p:nvSpPr>
        <p:spPr>
          <a:xfrm>
            <a:off x="2074872" y="1579075"/>
            <a:ext cx="16785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79" name="Shape 379"/>
          <p:cNvPicPr preferRelativeResize="0"/>
          <p:nvPr/>
        </p:nvPicPr>
        <p:blipFill>
          <a:blip r:embed="rId8">
            <a:alphaModFix/>
          </a:blip>
          <a:stretch>
            <a:fillRect/>
          </a:stretch>
        </p:blipFill>
        <p:spPr>
          <a:xfrm>
            <a:off x="2074875" y="2089246"/>
            <a:ext cx="2095500" cy="314325"/>
          </a:xfrm>
          <a:prstGeom prst="rect">
            <a:avLst/>
          </a:prstGeom>
          <a:noFill/>
          <a:ln>
            <a:noFill/>
          </a:ln>
        </p:spPr>
      </p:pic>
      <p:sp>
        <p:nvSpPr>
          <p:cNvPr id="380" name="Shape 380"/>
          <p:cNvSpPr/>
          <p:nvPr/>
        </p:nvSpPr>
        <p:spPr>
          <a:xfrm>
            <a:off x="4170377" y="2109750"/>
            <a:ext cx="966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81" name="Shape 381"/>
          <p:cNvPicPr preferRelativeResize="0"/>
          <p:nvPr/>
        </p:nvPicPr>
        <p:blipFill>
          <a:blip r:embed="rId9">
            <a:alphaModFix/>
          </a:blip>
          <a:stretch>
            <a:fillRect/>
          </a:stretch>
        </p:blipFill>
        <p:spPr>
          <a:xfrm>
            <a:off x="5221413" y="2105000"/>
            <a:ext cx="1895475" cy="323850"/>
          </a:xfrm>
          <a:prstGeom prst="rect">
            <a:avLst/>
          </a:prstGeom>
          <a:noFill/>
          <a:ln>
            <a:noFill/>
          </a:ln>
        </p:spPr>
      </p:pic>
      <p:pic>
        <p:nvPicPr>
          <p:cNvPr id="382" name="Shape 382"/>
          <p:cNvPicPr preferRelativeResize="0"/>
          <p:nvPr/>
        </p:nvPicPr>
        <p:blipFill>
          <a:blip r:embed="rId10">
            <a:alphaModFix/>
          </a:blip>
          <a:stretch>
            <a:fillRect/>
          </a:stretch>
        </p:blipFill>
        <p:spPr>
          <a:xfrm>
            <a:off x="554450" y="3182388"/>
            <a:ext cx="333375" cy="304800"/>
          </a:xfrm>
          <a:prstGeom prst="rect">
            <a:avLst/>
          </a:prstGeom>
          <a:noFill/>
          <a:ln>
            <a:noFill/>
          </a:ln>
        </p:spPr>
      </p:pic>
      <p:pic>
        <p:nvPicPr>
          <p:cNvPr id="383" name="Shape 383"/>
          <p:cNvPicPr preferRelativeResize="0"/>
          <p:nvPr/>
        </p:nvPicPr>
        <p:blipFill>
          <a:blip r:embed="rId11">
            <a:alphaModFix/>
          </a:blip>
          <a:stretch>
            <a:fillRect/>
          </a:stretch>
        </p:blipFill>
        <p:spPr>
          <a:xfrm>
            <a:off x="963963" y="3182388"/>
            <a:ext cx="1819275" cy="342900"/>
          </a:xfrm>
          <a:prstGeom prst="rect">
            <a:avLst/>
          </a:prstGeom>
          <a:noFill/>
          <a:ln>
            <a:noFill/>
          </a:ln>
        </p:spPr>
      </p:pic>
      <p:sp>
        <p:nvSpPr>
          <p:cNvPr id="384" name="Shape 384"/>
          <p:cNvSpPr/>
          <p:nvPr/>
        </p:nvSpPr>
        <p:spPr>
          <a:xfrm>
            <a:off x="2859397" y="3177588"/>
            <a:ext cx="16785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85" name="Shape 385"/>
          <p:cNvPicPr preferRelativeResize="0"/>
          <p:nvPr/>
        </p:nvPicPr>
        <p:blipFill>
          <a:blip r:embed="rId12">
            <a:alphaModFix/>
          </a:blip>
          <a:stretch>
            <a:fillRect/>
          </a:stretch>
        </p:blipFill>
        <p:spPr>
          <a:xfrm>
            <a:off x="4701313" y="3172875"/>
            <a:ext cx="520123" cy="323850"/>
          </a:xfrm>
          <a:prstGeom prst="rect">
            <a:avLst/>
          </a:prstGeom>
          <a:noFill/>
          <a:ln>
            <a:noFill/>
          </a:ln>
        </p:spPr>
      </p:pic>
      <p:pic>
        <p:nvPicPr>
          <p:cNvPr id="386" name="Shape 386"/>
          <p:cNvPicPr preferRelativeResize="0"/>
          <p:nvPr/>
        </p:nvPicPr>
        <p:blipFill>
          <a:blip r:embed="rId13">
            <a:alphaModFix/>
          </a:blip>
          <a:stretch>
            <a:fillRect/>
          </a:stretch>
        </p:blipFill>
        <p:spPr>
          <a:xfrm>
            <a:off x="5264863" y="3779238"/>
            <a:ext cx="1285875" cy="381000"/>
          </a:xfrm>
          <a:prstGeom prst="rect">
            <a:avLst/>
          </a:prstGeom>
          <a:noFill/>
          <a:ln>
            <a:noFill/>
          </a:ln>
        </p:spPr>
      </p:pic>
      <p:sp>
        <p:nvSpPr>
          <p:cNvPr id="387" name="Shape 387"/>
          <p:cNvSpPr txBox="1"/>
          <p:nvPr/>
        </p:nvSpPr>
        <p:spPr>
          <a:xfrm>
            <a:off x="1864550" y="789675"/>
            <a:ext cx="2218200" cy="38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000">
                <a:solidFill>
                  <a:srgbClr val="434343"/>
                </a:solidFill>
                <a:latin typeface="EB Garamond"/>
                <a:ea typeface="EB Garamond"/>
                <a:cs typeface="EB Garamond"/>
                <a:sym typeface="EB Garamond"/>
              </a:rPr>
              <a:t>, a</a:t>
            </a:r>
            <a:r>
              <a:rPr lang="en" sz="2000">
                <a:solidFill>
                  <a:srgbClr val="434343"/>
                </a:solidFill>
                <a:latin typeface="EB Garamond"/>
                <a:ea typeface="EB Garamond"/>
                <a:cs typeface="EB Garamond"/>
                <a:sym typeface="EB Garamond"/>
              </a:rPr>
              <a:t> Gaussian Prime</a:t>
            </a:r>
            <a:endParaRPr sz="2000">
              <a:solidFill>
                <a:srgbClr val="434343"/>
              </a:solidFill>
              <a:latin typeface="EB Garamond"/>
              <a:ea typeface="EB Garamond"/>
              <a:cs typeface="EB Garamond"/>
              <a:sym typeface="EB Garamond"/>
            </a:endParaRPr>
          </a:p>
        </p:txBody>
      </p:sp>
      <p:pic>
        <p:nvPicPr>
          <p:cNvPr id="388" name="Shape 388"/>
          <p:cNvPicPr preferRelativeResize="0"/>
          <p:nvPr/>
        </p:nvPicPr>
        <p:blipFill>
          <a:blip r:embed="rId8">
            <a:alphaModFix/>
          </a:blip>
          <a:stretch>
            <a:fillRect/>
          </a:stretch>
        </p:blipFill>
        <p:spPr>
          <a:xfrm>
            <a:off x="2074875" y="3779359"/>
            <a:ext cx="2095500" cy="314325"/>
          </a:xfrm>
          <a:prstGeom prst="rect">
            <a:avLst/>
          </a:prstGeom>
          <a:noFill/>
          <a:ln>
            <a:noFill/>
          </a:ln>
        </p:spPr>
      </p:pic>
      <p:sp>
        <p:nvSpPr>
          <p:cNvPr id="389" name="Shape 389"/>
          <p:cNvSpPr/>
          <p:nvPr/>
        </p:nvSpPr>
        <p:spPr>
          <a:xfrm>
            <a:off x="4265952" y="3779300"/>
            <a:ext cx="870300" cy="314400"/>
          </a:xfrm>
          <a:prstGeom prst="rightArrow">
            <a:avLst>
              <a:gd fmla="val 5811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90" name="Shape 390"/>
          <p:cNvPicPr preferRelativeResize="0"/>
          <p:nvPr/>
        </p:nvPicPr>
        <p:blipFill>
          <a:blip r:embed="rId14">
            <a:alphaModFix/>
          </a:blip>
          <a:stretch>
            <a:fillRect/>
          </a:stretch>
        </p:blipFill>
        <p:spPr>
          <a:xfrm>
            <a:off x="5221425" y="2557975"/>
            <a:ext cx="2990850" cy="257175"/>
          </a:xfrm>
          <a:prstGeom prst="rect">
            <a:avLst/>
          </a:prstGeom>
          <a:noFill/>
          <a:ln>
            <a:noFill/>
          </a:ln>
        </p:spPr>
      </p:pic>
      <p:pic>
        <p:nvPicPr>
          <p:cNvPr id="391" name="Shape 391"/>
          <p:cNvPicPr preferRelativeResize="0"/>
          <p:nvPr/>
        </p:nvPicPr>
        <p:blipFill>
          <a:blip r:embed="rId15">
            <a:alphaModFix/>
          </a:blip>
          <a:stretch>
            <a:fillRect/>
          </a:stretch>
        </p:blipFill>
        <p:spPr>
          <a:xfrm>
            <a:off x="5264875" y="4194238"/>
            <a:ext cx="3009900" cy="37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1000"/>
                                        <p:tgtEl>
                                          <p:spTgt spid="39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1000"/>
                                        <p:tgtEl>
                                          <p:spTgt spid="3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idx="1" type="body"/>
          </p:nvPr>
        </p:nvSpPr>
        <p:spPr>
          <a:xfrm>
            <a:off x="311700" y="1228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GOAL: prove unique factorization for Gaussian integers (and make comparisons to ordinary integers)</a:t>
            </a:r>
            <a:endParaRPr>
              <a:solidFill>
                <a:srgbClr val="000000"/>
              </a:solidFill>
            </a:endParaRPr>
          </a:p>
          <a:p>
            <a:pPr indent="-342900" lvl="0" marL="457200" rtl="0">
              <a:spcBef>
                <a:spcPts val="1600"/>
              </a:spcBef>
              <a:spcAft>
                <a:spcPts val="0"/>
              </a:spcAft>
              <a:buClr>
                <a:srgbClr val="000000"/>
              </a:buClr>
              <a:buSzPts val="1800"/>
              <a:buAutoNum type="arabicPeriod"/>
            </a:pPr>
            <a:r>
              <a:rPr lang="en">
                <a:solidFill>
                  <a:srgbClr val="000000"/>
                </a:solidFill>
              </a:rPr>
              <a:t>I</a:t>
            </a:r>
            <a:r>
              <a:rPr lang="en">
                <a:solidFill>
                  <a:srgbClr val="000000"/>
                </a:solidFill>
              </a:rPr>
              <a:t>ntroduction</a:t>
            </a:r>
            <a:endParaRPr>
              <a:solidFill>
                <a:srgbClr val="000000"/>
              </a:solidFill>
            </a:endParaRPr>
          </a:p>
          <a:p>
            <a:pPr indent="-342900" lvl="0" marL="457200" rtl="0">
              <a:spcBef>
                <a:spcPts val="0"/>
              </a:spcBef>
              <a:spcAft>
                <a:spcPts val="0"/>
              </a:spcAft>
              <a:buClr>
                <a:srgbClr val="000000"/>
              </a:buClr>
              <a:buSzPts val="1800"/>
              <a:buAutoNum type="arabicPeriod"/>
            </a:pPr>
            <a:r>
              <a:rPr lang="en">
                <a:solidFill>
                  <a:srgbClr val="000000"/>
                </a:solidFill>
              </a:rPr>
              <a:t>Gaussian Prime Theorem</a:t>
            </a:r>
            <a:endParaRPr>
              <a:solidFill>
                <a:srgbClr val="000000"/>
              </a:solidFill>
            </a:endParaRPr>
          </a:p>
          <a:p>
            <a:pPr indent="-342900" lvl="0" marL="457200" rtl="0">
              <a:spcBef>
                <a:spcPts val="0"/>
              </a:spcBef>
              <a:spcAft>
                <a:spcPts val="0"/>
              </a:spcAft>
              <a:buClr>
                <a:srgbClr val="000000"/>
              </a:buClr>
              <a:buSzPts val="1800"/>
              <a:buAutoNum type="arabicPeriod"/>
            </a:pPr>
            <a:r>
              <a:rPr lang="en">
                <a:solidFill>
                  <a:srgbClr val="000000"/>
                </a:solidFill>
              </a:rPr>
              <a:t>Euclidean Algorithm; Greatest Common Divisors</a:t>
            </a:r>
            <a:endParaRPr>
              <a:solidFill>
                <a:srgbClr val="000000"/>
              </a:solidFill>
            </a:endParaRPr>
          </a:p>
          <a:p>
            <a:pPr indent="-342900" lvl="0" marL="457200" rtl="0">
              <a:spcBef>
                <a:spcPts val="0"/>
              </a:spcBef>
              <a:spcAft>
                <a:spcPts val="0"/>
              </a:spcAft>
              <a:buClr>
                <a:srgbClr val="000000"/>
              </a:buClr>
              <a:buSzPts val="1800"/>
              <a:buAutoNum type="arabicPeriod"/>
            </a:pPr>
            <a:r>
              <a:rPr lang="en">
                <a:solidFill>
                  <a:srgbClr val="000000"/>
                </a:solidFill>
              </a:rPr>
              <a:t>Gaussian Prime Divisibility Property</a:t>
            </a:r>
            <a:endParaRPr>
              <a:solidFill>
                <a:srgbClr val="000000"/>
              </a:solidFill>
            </a:endParaRPr>
          </a:p>
          <a:p>
            <a:pPr indent="-342900" lvl="0" marL="457200" rtl="0">
              <a:spcBef>
                <a:spcPts val="0"/>
              </a:spcBef>
              <a:spcAft>
                <a:spcPts val="0"/>
              </a:spcAft>
              <a:buClr>
                <a:schemeClr val="lt2"/>
              </a:buClr>
              <a:buSzPts val="1800"/>
              <a:buAutoNum type="arabicPeriod"/>
            </a:pPr>
            <a:r>
              <a:rPr lang="en">
                <a:solidFill>
                  <a:schemeClr val="lt2"/>
                </a:solidFill>
              </a:rPr>
              <a:t>Unique Prime Factorization</a:t>
            </a:r>
            <a:endParaRPr>
              <a:solidFill>
                <a:schemeClr val="lt2"/>
              </a:solidFill>
            </a:endParaRPr>
          </a:p>
        </p:txBody>
      </p:sp>
      <p:sp>
        <p:nvSpPr>
          <p:cNvPr id="202" name="Shape 2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Outline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Shape 396"/>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Gaussian Prime Theorem</a:t>
            </a:r>
            <a:endParaRPr>
              <a:solidFill>
                <a:srgbClr val="FFFFFF"/>
              </a:solidFill>
            </a:endParaRPr>
          </a:p>
        </p:txBody>
      </p:sp>
      <p:pic>
        <p:nvPicPr>
          <p:cNvPr id="397" name="Shape 397"/>
          <p:cNvPicPr preferRelativeResize="0"/>
          <p:nvPr/>
        </p:nvPicPr>
        <p:blipFill>
          <a:blip r:embed="rId3">
            <a:alphaModFix/>
          </a:blip>
          <a:stretch>
            <a:fillRect/>
          </a:stretch>
        </p:blipFill>
        <p:spPr>
          <a:xfrm>
            <a:off x="152400" y="751800"/>
            <a:ext cx="419100" cy="514350"/>
          </a:xfrm>
          <a:prstGeom prst="rect">
            <a:avLst/>
          </a:prstGeom>
          <a:noFill/>
          <a:ln>
            <a:noFill/>
          </a:ln>
        </p:spPr>
      </p:pic>
      <p:pic>
        <p:nvPicPr>
          <p:cNvPr id="398" name="Shape 398"/>
          <p:cNvPicPr preferRelativeResize="0"/>
          <p:nvPr/>
        </p:nvPicPr>
        <p:blipFill>
          <a:blip r:embed="rId4">
            <a:alphaModFix/>
          </a:blip>
          <a:stretch>
            <a:fillRect/>
          </a:stretch>
        </p:blipFill>
        <p:spPr>
          <a:xfrm>
            <a:off x="152400" y="1266150"/>
            <a:ext cx="8839200" cy="1595185"/>
          </a:xfrm>
          <a:prstGeom prst="rect">
            <a:avLst/>
          </a:prstGeom>
          <a:noFill/>
          <a:ln>
            <a:noFill/>
          </a:ln>
        </p:spPr>
      </p:pic>
      <p:pic>
        <p:nvPicPr>
          <p:cNvPr id="399" name="Shape 399"/>
          <p:cNvPicPr preferRelativeResize="0"/>
          <p:nvPr/>
        </p:nvPicPr>
        <p:blipFill>
          <a:blip r:embed="rId5">
            <a:alphaModFix/>
          </a:blip>
          <a:stretch>
            <a:fillRect/>
          </a:stretch>
        </p:blipFill>
        <p:spPr>
          <a:xfrm>
            <a:off x="1413325" y="823247"/>
            <a:ext cx="1847850" cy="371475"/>
          </a:xfrm>
          <a:prstGeom prst="rect">
            <a:avLst/>
          </a:prstGeom>
          <a:noFill/>
          <a:ln>
            <a:noFill/>
          </a:ln>
        </p:spPr>
      </p:pic>
      <p:pic>
        <p:nvPicPr>
          <p:cNvPr id="400" name="Shape 400"/>
          <p:cNvPicPr preferRelativeResize="0"/>
          <p:nvPr/>
        </p:nvPicPr>
        <p:blipFill>
          <a:blip r:embed="rId6">
            <a:alphaModFix/>
          </a:blip>
          <a:stretch>
            <a:fillRect/>
          </a:stretch>
        </p:blipFill>
        <p:spPr>
          <a:xfrm>
            <a:off x="452025" y="2861335"/>
            <a:ext cx="1533525" cy="342900"/>
          </a:xfrm>
          <a:prstGeom prst="rect">
            <a:avLst/>
          </a:prstGeom>
          <a:noFill/>
          <a:ln>
            <a:noFill/>
          </a:ln>
        </p:spPr>
      </p:pic>
      <p:sp>
        <p:nvSpPr>
          <p:cNvPr id="401" name="Shape 401"/>
          <p:cNvSpPr/>
          <p:nvPr/>
        </p:nvSpPr>
        <p:spPr>
          <a:xfrm>
            <a:off x="2231822" y="2875563"/>
            <a:ext cx="16785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02" name="Shape 402"/>
          <p:cNvPicPr preferRelativeResize="0"/>
          <p:nvPr/>
        </p:nvPicPr>
        <p:blipFill>
          <a:blip r:embed="rId7">
            <a:alphaModFix/>
          </a:blip>
          <a:stretch>
            <a:fillRect/>
          </a:stretch>
        </p:blipFill>
        <p:spPr>
          <a:xfrm>
            <a:off x="4156600" y="2861335"/>
            <a:ext cx="4800600" cy="342900"/>
          </a:xfrm>
          <a:prstGeom prst="rect">
            <a:avLst/>
          </a:prstGeom>
          <a:noFill/>
          <a:ln>
            <a:noFill/>
          </a:ln>
        </p:spPr>
      </p:pic>
      <p:pic>
        <p:nvPicPr>
          <p:cNvPr id="403" name="Shape 403"/>
          <p:cNvPicPr preferRelativeResize="0"/>
          <p:nvPr/>
        </p:nvPicPr>
        <p:blipFill>
          <a:blip r:embed="rId8">
            <a:alphaModFix/>
          </a:blip>
          <a:stretch>
            <a:fillRect/>
          </a:stretch>
        </p:blipFill>
        <p:spPr>
          <a:xfrm>
            <a:off x="3994100" y="3451885"/>
            <a:ext cx="3895725" cy="342900"/>
          </a:xfrm>
          <a:prstGeom prst="rect">
            <a:avLst/>
          </a:prstGeom>
          <a:noFill/>
          <a:ln>
            <a:noFill/>
          </a:ln>
        </p:spPr>
      </p:pic>
      <p:pic>
        <p:nvPicPr>
          <p:cNvPr id="404" name="Shape 404"/>
          <p:cNvPicPr preferRelativeResize="0"/>
          <p:nvPr/>
        </p:nvPicPr>
        <p:blipFill>
          <a:blip r:embed="rId9">
            <a:alphaModFix/>
          </a:blip>
          <a:stretch>
            <a:fillRect/>
          </a:stretch>
        </p:blipFill>
        <p:spPr>
          <a:xfrm>
            <a:off x="3994100" y="3910013"/>
            <a:ext cx="3133520" cy="314400"/>
          </a:xfrm>
          <a:prstGeom prst="rect">
            <a:avLst/>
          </a:prstGeom>
          <a:noFill/>
          <a:ln>
            <a:noFill/>
          </a:ln>
        </p:spPr>
      </p:pic>
      <p:pic>
        <p:nvPicPr>
          <p:cNvPr id="405" name="Shape 405"/>
          <p:cNvPicPr preferRelativeResize="0"/>
          <p:nvPr/>
        </p:nvPicPr>
        <p:blipFill rotWithShape="1">
          <a:blip r:embed="rId10">
            <a:alphaModFix/>
          </a:blip>
          <a:srcRect b="0" l="0" r="0" t="13329"/>
          <a:stretch/>
        </p:blipFill>
        <p:spPr>
          <a:xfrm>
            <a:off x="3933100" y="4339676"/>
            <a:ext cx="3562350" cy="371475"/>
          </a:xfrm>
          <a:prstGeom prst="rect">
            <a:avLst/>
          </a:prstGeom>
          <a:noFill/>
          <a:ln>
            <a:noFill/>
          </a:ln>
        </p:spPr>
      </p:pic>
      <p:pic>
        <p:nvPicPr>
          <p:cNvPr id="406" name="Shape 406"/>
          <p:cNvPicPr preferRelativeResize="0"/>
          <p:nvPr/>
        </p:nvPicPr>
        <p:blipFill>
          <a:blip r:embed="rId11">
            <a:alphaModFix/>
          </a:blip>
          <a:stretch>
            <a:fillRect/>
          </a:stretch>
        </p:blipFill>
        <p:spPr>
          <a:xfrm>
            <a:off x="1317400" y="3451909"/>
            <a:ext cx="2095500" cy="314325"/>
          </a:xfrm>
          <a:prstGeom prst="rect">
            <a:avLst/>
          </a:prstGeom>
          <a:noFill/>
          <a:ln>
            <a:noFill/>
          </a:ln>
        </p:spPr>
      </p:pic>
      <p:sp>
        <p:nvSpPr>
          <p:cNvPr id="407" name="Shape 407"/>
          <p:cNvSpPr/>
          <p:nvPr/>
        </p:nvSpPr>
        <p:spPr>
          <a:xfrm>
            <a:off x="3412898" y="3451875"/>
            <a:ext cx="5202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1000"/>
                                        <p:tgtEl>
                                          <p:spTgt spid="4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Euclidean Algorithm for Gaussian Integers</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413" name="Shape 413"/>
          <p:cNvPicPr preferRelativeResize="0"/>
          <p:nvPr/>
        </p:nvPicPr>
        <p:blipFill>
          <a:blip r:embed="rId3">
            <a:alphaModFix/>
          </a:blip>
          <a:stretch>
            <a:fillRect/>
          </a:stretch>
        </p:blipFill>
        <p:spPr>
          <a:xfrm>
            <a:off x="152400" y="751800"/>
            <a:ext cx="8839201" cy="1527879"/>
          </a:xfrm>
          <a:prstGeom prst="rect">
            <a:avLst/>
          </a:prstGeom>
          <a:noFill/>
          <a:ln>
            <a:noFill/>
          </a:ln>
        </p:spPr>
      </p:pic>
      <p:pic>
        <p:nvPicPr>
          <p:cNvPr id="414" name="Shape 414"/>
          <p:cNvPicPr preferRelativeResize="0"/>
          <p:nvPr/>
        </p:nvPicPr>
        <p:blipFill rotWithShape="1">
          <a:blip r:embed="rId4">
            <a:alphaModFix/>
          </a:blip>
          <a:srcRect b="0" l="46638" r="0" t="0"/>
          <a:stretch/>
        </p:blipFill>
        <p:spPr>
          <a:xfrm>
            <a:off x="1353069" y="3078425"/>
            <a:ext cx="2505725" cy="781050"/>
          </a:xfrm>
          <a:prstGeom prst="rect">
            <a:avLst/>
          </a:prstGeom>
          <a:noFill/>
          <a:ln>
            <a:noFill/>
          </a:ln>
        </p:spPr>
      </p:pic>
      <p:pic>
        <p:nvPicPr>
          <p:cNvPr id="415" name="Shape 415"/>
          <p:cNvPicPr preferRelativeResize="0"/>
          <p:nvPr/>
        </p:nvPicPr>
        <p:blipFill rotWithShape="1">
          <a:blip r:embed="rId5">
            <a:alphaModFix/>
          </a:blip>
          <a:srcRect b="0" l="16373" r="0" t="0"/>
          <a:stretch/>
        </p:blipFill>
        <p:spPr>
          <a:xfrm>
            <a:off x="2576775" y="2279663"/>
            <a:ext cx="1792150" cy="704850"/>
          </a:xfrm>
          <a:prstGeom prst="rect">
            <a:avLst/>
          </a:prstGeom>
          <a:noFill/>
          <a:ln>
            <a:noFill/>
          </a:ln>
        </p:spPr>
      </p:pic>
      <p:pic>
        <p:nvPicPr>
          <p:cNvPr id="416" name="Shape 416"/>
          <p:cNvPicPr preferRelativeResize="0"/>
          <p:nvPr/>
        </p:nvPicPr>
        <p:blipFill>
          <a:blip r:embed="rId6">
            <a:alphaModFix/>
          </a:blip>
          <a:stretch>
            <a:fillRect/>
          </a:stretch>
        </p:blipFill>
        <p:spPr>
          <a:xfrm>
            <a:off x="5456550" y="2306904"/>
            <a:ext cx="3181350" cy="390525"/>
          </a:xfrm>
          <a:prstGeom prst="rect">
            <a:avLst/>
          </a:prstGeom>
          <a:noFill/>
          <a:ln>
            <a:noFill/>
          </a:ln>
        </p:spPr>
      </p:pic>
      <p:pic>
        <p:nvPicPr>
          <p:cNvPr id="417" name="Shape 417"/>
          <p:cNvPicPr preferRelativeResize="0"/>
          <p:nvPr/>
        </p:nvPicPr>
        <p:blipFill>
          <a:blip r:embed="rId7">
            <a:alphaModFix/>
          </a:blip>
          <a:stretch>
            <a:fillRect/>
          </a:stretch>
        </p:blipFill>
        <p:spPr>
          <a:xfrm>
            <a:off x="6389450" y="2773629"/>
            <a:ext cx="990600" cy="381000"/>
          </a:xfrm>
          <a:prstGeom prst="rect">
            <a:avLst/>
          </a:prstGeom>
          <a:noFill/>
          <a:ln>
            <a:noFill/>
          </a:ln>
        </p:spPr>
      </p:pic>
      <p:pic>
        <p:nvPicPr>
          <p:cNvPr id="418" name="Shape 418"/>
          <p:cNvPicPr preferRelativeResize="0"/>
          <p:nvPr/>
        </p:nvPicPr>
        <p:blipFill rotWithShape="1">
          <a:blip r:embed="rId4">
            <a:alphaModFix/>
          </a:blip>
          <a:srcRect b="0" l="0" r="65346" t="0"/>
          <a:stretch/>
        </p:blipFill>
        <p:spPr>
          <a:xfrm>
            <a:off x="263167" y="2186700"/>
            <a:ext cx="1627250" cy="781050"/>
          </a:xfrm>
          <a:prstGeom prst="rect">
            <a:avLst/>
          </a:prstGeom>
          <a:noFill/>
          <a:ln>
            <a:noFill/>
          </a:ln>
        </p:spPr>
      </p:pic>
      <p:sp>
        <p:nvSpPr>
          <p:cNvPr id="419" name="Shape 419"/>
          <p:cNvSpPr/>
          <p:nvPr/>
        </p:nvSpPr>
        <p:spPr>
          <a:xfrm>
            <a:off x="1973498" y="2420025"/>
            <a:ext cx="5202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0" name="Shape 420"/>
          <p:cNvSpPr txBox="1"/>
          <p:nvPr/>
        </p:nvSpPr>
        <p:spPr>
          <a:xfrm>
            <a:off x="393450" y="3230825"/>
            <a:ext cx="786900" cy="38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000">
                <a:solidFill>
                  <a:srgbClr val="434343"/>
                </a:solidFill>
                <a:latin typeface="EB Garamond"/>
                <a:ea typeface="EB Garamond"/>
                <a:cs typeface="EB Garamond"/>
                <a:sym typeface="EB Garamond"/>
              </a:rPr>
              <a:t>show</a:t>
            </a:r>
            <a:endParaRPr sz="2000">
              <a:solidFill>
                <a:srgbClr val="434343"/>
              </a:solidFill>
              <a:latin typeface="EB Garamond"/>
              <a:ea typeface="EB Garamond"/>
              <a:cs typeface="EB Garamond"/>
              <a:sym typeface="EB Garamond"/>
            </a:endParaRPr>
          </a:p>
        </p:txBody>
      </p:sp>
      <p:sp>
        <p:nvSpPr>
          <p:cNvPr id="421" name="Shape 421"/>
          <p:cNvSpPr/>
          <p:nvPr/>
        </p:nvSpPr>
        <p:spPr>
          <a:xfrm rot="-878452">
            <a:off x="3815969" y="3006921"/>
            <a:ext cx="1627238" cy="31441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2" name="Shape 422"/>
          <p:cNvSpPr/>
          <p:nvPr/>
        </p:nvSpPr>
        <p:spPr>
          <a:xfrm rot="1650310">
            <a:off x="3739770" y="3797742"/>
            <a:ext cx="1627227" cy="31452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23" name="Shape 423"/>
          <p:cNvPicPr preferRelativeResize="0"/>
          <p:nvPr/>
        </p:nvPicPr>
        <p:blipFill>
          <a:blip r:embed="rId8">
            <a:alphaModFix/>
          </a:blip>
          <a:stretch>
            <a:fillRect/>
          </a:stretch>
        </p:blipFill>
        <p:spPr>
          <a:xfrm>
            <a:off x="5441589" y="4105775"/>
            <a:ext cx="3211286" cy="381000"/>
          </a:xfrm>
          <a:prstGeom prst="rect">
            <a:avLst/>
          </a:prstGeom>
          <a:noFill/>
          <a:ln>
            <a:noFill/>
          </a:ln>
        </p:spPr>
      </p:pic>
      <p:pic>
        <p:nvPicPr>
          <p:cNvPr id="424" name="Shape 424"/>
          <p:cNvPicPr preferRelativeResize="0"/>
          <p:nvPr/>
        </p:nvPicPr>
        <p:blipFill>
          <a:blip r:embed="rId9">
            <a:alphaModFix/>
          </a:blip>
          <a:stretch>
            <a:fillRect/>
          </a:stretch>
        </p:blipFill>
        <p:spPr>
          <a:xfrm>
            <a:off x="6219750" y="3378037"/>
            <a:ext cx="1215331" cy="504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Euclidean Algorithm for Gaussian Integers </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430" name="Shape 430"/>
          <p:cNvPicPr preferRelativeResize="0"/>
          <p:nvPr/>
        </p:nvPicPr>
        <p:blipFill>
          <a:blip r:embed="rId3">
            <a:alphaModFix/>
          </a:blip>
          <a:stretch>
            <a:fillRect/>
          </a:stretch>
        </p:blipFill>
        <p:spPr>
          <a:xfrm>
            <a:off x="152400" y="599400"/>
            <a:ext cx="8839201" cy="1527879"/>
          </a:xfrm>
          <a:prstGeom prst="rect">
            <a:avLst/>
          </a:prstGeom>
          <a:noFill/>
          <a:ln>
            <a:noFill/>
          </a:ln>
        </p:spPr>
      </p:pic>
      <p:pic>
        <p:nvPicPr>
          <p:cNvPr id="431" name="Shape 431"/>
          <p:cNvPicPr preferRelativeResize="0"/>
          <p:nvPr/>
        </p:nvPicPr>
        <p:blipFill>
          <a:blip r:embed="rId4">
            <a:alphaModFix/>
          </a:blip>
          <a:stretch>
            <a:fillRect/>
          </a:stretch>
        </p:blipFill>
        <p:spPr>
          <a:xfrm>
            <a:off x="210050" y="1989029"/>
            <a:ext cx="2809875" cy="333375"/>
          </a:xfrm>
          <a:prstGeom prst="rect">
            <a:avLst/>
          </a:prstGeom>
          <a:noFill/>
          <a:ln>
            <a:noFill/>
          </a:ln>
        </p:spPr>
      </p:pic>
      <p:pic>
        <p:nvPicPr>
          <p:cNvPr id="432" name="Shape 432"/>
          <p:cNvPicPr preferRelativeResize="0"/>
          <p:nvPr/>
        </p:nvPicPr>
        <p:blipFill rotWithShape="1">
          <a:blip r:embed="rId5">
            <a:alphaModFix/>
          </a:blip>
          <a:srcRect b="0" l="0" r="8315" t="4315"/>
          <a:stretch/>
        </p:blipFill>
        <p:spPr>
          <a:xfrm>
            <a:off x="0" y="2293605"/>
            <a:ext cx="2809875" cy="2740220"/>
          </a:xfrm>
          <a:prstGeom prst="rect">
            <a:avLst/>
          </a:prstGeom>
          <a:noFill/>
          <a:ln>
            <a:noFill/>
          </a:ln>
        </p:spPr>
      </p:pic>
      <p:pic>
        <p:nvPicPr>
          <p:cNvPr id="433" name="Shape 433"/>
          <p:cNvPicPr preferRelativeResize="0"/>
          <p:nvPr/>
        </p:nvPicPr>
        <p:blipFill rotWithShape="1">
          <a:blip r:embed="rId6">
            <a:alphaModFix/>
          </a:blip>
          <a:srcRect b="0" l="69489" r="0" t="0"/>
          <a:stretch/>
        </p:blipFill>
        <p:spPr>
          <a:xfrm>
            <a:off x="5973860" y="3965275"/>
            <a:ext cx="1432675" cy="781050"/>
          </a:xfrm>
          <a:prstGeom prst="rect">
            <a:avLst/>
          </a:prstGeom>
          <a:noFill/>
          <a:ln>
            <a:noFill/>
          </a:ln>
        </p:spPr>
      </p:pic>
      <p:pic>
        <p:nvPicPr>
          <p:cNvPr id="434" name="Shape 434"/>
          <p:cNvPicPr preferRelativeResize="0"/>
          <p:nvPr/>
        </p:nvPicPr>
        <p:blipFill>
          <a:blip r:embed="rId7">
            <a:alphaModFix/>
          </a:blip>
          <a:stretch>
            <a:fillRect/>
          </a:stretch>
        </p:blipFill>
        <p:spPr>
          <a:xfrm>
            <a:off x="3801748" y="3307938"/>
            <a:ext cx="3604777" cy="320221"/>
          </a:xfrm>
          <a:prstGeom prst="rect">
            <a:avLst/>
          </a:prstGeom>
          <a:noFill/>
          <a:ln>
            <a:noFill/>
          </a:ln>
        </p:spPr>
      </p:pic>
      <p:pic>
        <p:nvPicPr>
          <p:cNvPr id="435" name="Shape 435"/>
          <p:cNvPicPr preferRelativeResize="0"/>
          <p:nvPr/>
        </p:nvPicPr>
        <p:blipFill>
          <a:blip r:embed="rId8">
            <a:alphaModFix/>
          </a:blip>
          <a:stretch>
            <a:fillRect/>
          </a:stretch>
        </p:blipFill>
        <p:spPr>
          <a:xfrm>
            <a:off x="3801748" y="2439338"/>
            <a:ext cx="3604777" cy="381787"/>
          </a:xfrm>
          <a:prstGeom prst="rect">
            <a:avLst/>
          </a:prstGeom>
          <a:noFill/>
          <a:ln>
            <a:noFill/>
          </a:ln>
        </p:spPr>
      </p:pic>
      <p:pic>
        <p:nvPicPr>
          <p:cNvPr id="436" name="Shape 436"/>
          <p:cNvPicPr preferRelativeResize="0"/>
          <p:nvPr/>
        </p:nvPicPr>
        <p:blipFill rotWithShape="1">
          <a:blip r:embed="rId9">
            <a:alphaModFix/>
          </a:blip>
          <a:srcRect b="0" l="16373" r="0" t="0"/>
          <a:stretch/>
        </p:blipFill>
        <p:spPr>
          <a:xfrm>
            <a:off x="3801750" y="4003363"/>
            <a:ext cx="1792150" cy="70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Greatest Common Divisor</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442" name="Shape 442"/>
          <p:cNvPicPr preferRelativeResize="0"/>
          <p:nvPr/>
        </p:nvPicPr>
        <p:blipFill>
          <a:blip r:embed="rId3">
            <a:alphaModFix/>
          </a:blip>
          <a:stretch>
            <a:fillRect/>
          </a:stretch>
        </p:blipFill>
        <p:spPr>
          <a:xfrm>
            <a:off x="152400" y="751800"/>
            <a:ext cx="8820150" cy="1571625"/>
          </a:xfrm>
          <a:prstGeom prst="rect">
            <a:avLst/>
          </a:prstGeom>
          <a:noFill/>
          <a:ln>
            <a:noFill/>
          </a:ln>
        </p:spPr>
      </p:pic>
      <p:pic>
        <p:nvPicPr>
          <p:cNvPr id="443" name="Shape 443"/>
          <p:cNvPicPr preferRelativeResize="0"/>
          <p:nvPr/>
        </p:nvPicPr>
        <p:blipFill>
          <a:blip r:embed="rId4">
            <a:alphaModFix/>
          </a:blip>
          <a:stretch>
            <a:fillRect/>
          </a:stretch>
        </p:blipFill>
        <p:spPr>
          <a:xfrm>
            <a:off x="576850" y="2837875"/>
            <a:ext cx="8258175" cy="971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1000"/>
                                        <p:tgtEl>
                                          <p:spTgt spid="443"/>
                                        </p:tgtEl>
                                        <p:attrNameLst>
                                          <p:attrName>ppt_w</p:attrName>
                                        </p:attrNameLst>
                                      </p:cBhvr>
                                      <p:tavLst>
                                        <p:tav fmla="" tm="0">
                                          <p:val>
                                            <p:strVal val="0"/>
                                          </p:val>
                                        </p:tav>
                                        <p:tav fmla="" tm="100000">
                                          <p:val>
                                            <p:strVal val="#ppt_w"/>
                                          </p:val>
                                        </p:tav>
                                      </p:tavLst>
                                    </p:anim>
                                    <p:anim calcmode="lin" valueType="num">
                                      <p:cBhvr additive="base">
                                        <p:cTn dur="1000"/>
                                        <p:tgtEl>
                                          <p:spTgt spid="4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Greatest Common Divisor</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449" name="Shape 449"/>
          <p:cNvPicPr preferRelativeResize="0"/>
          <p:nvPr/>
        </p:nvPicPr>
        <p:blipFill>
          <a:blip r:embed="rId3">
            <a:alphaModFix/>
          </a:blip>
          <a:stretch>
            <a:fillRect/>
          </a:stretch>
        </p:blipFill>
        <p:spPr>
          <a:xfrm>
            <a:off x="366600" y="1585900"/>
            <a:ext cx="8610600" cy="197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1000"/>
                                        <p:tgtEl>
                                          <p:spTgt spid="449"/>
                                        </p:tgtEl>
                                        <p:attrNameLst>
                                          <p:attrName>ppt_w</p:attrName>
                                        </p:attrNameLst>
                                      </p:cBhvr>
                                      <p:tavLst>
                                        <p:tav fmla="" tm="0">
                                          <p:val>
                                            <p:strVal val="0"/>
                                          </p:val>
                                        </p:tav>
                                        <p:tav fmla="" tm="100000">
                                          <p:val>
                                            <p:strVal val="#ppt_w"/>
                                          </p:val>
                                        </p:tav>
                                      </p:tavLst>
                                    </p:anim>
                                    <p:anim calcmode="lin" valueType="num">
                                      <p:cBhvr additive="base">
                                        <p:cTn dur="1000"/>
                                        <p:tgtEl>
                                          <p:spTgt spid="4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Shape 454"/>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Greatest Common Divisor Theorem: Proof</a:t>
            </a:r>
            <a:endParaRPr>
              <a:solidFill>
                <a:schemeClr val="lt1"/>
              </a:solidFill>
            </a:endParaRPr>
          </a:p>
          <a:p>
            <a:pPr indent="0" lvl="0" marL="0" rtl="0">
              <a:spcBef>
                <a:spcPts val="0"/>
              </a:spcBef>
              <a:spcAft>
                <a:spcPts val="0"/>
              </a:spcAft>
              <a:buNone/>
            </a:pPr>
            <a:r>
              <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455" name="Shape 455"/>
          <p:cNvPicPr preferRelativeResize="0"/>
          <p:nvPr/>
        </p:nvPicPr>
        <p:blipFill>
          <a:blip r:embed="rId3">
            <a:alphaModFix/>
          </a:blip>
          <a:stretch>
            <a:fillRect/>
          </a:stretch>
        </p:blipFill>
        <p:spPr>
          <a:xfrm>
            <a:off x="2609850" y="2588950"/>
            <a:ext cx="3924300" cy="285750"/>
          </a:xfrm>
          <a:prstGeom prst="rect">
            <a:avLst/>
          </a:prstGeom>
          <a:noFill/>
          <a:ln>
            <a:noFill/>
          </a:ln>
        </p:spPr>
      </p:pic>
      <p:sp>
        <p:nvSpPr>
          <p:cNvPr id="456" name="Shape 456"/>
          <p:cNvSpPr/>
          <p:nvPr/>
        </p:nvSpPr>
        <p:spPr>
          <a:xfrm>
            <a:off x="2711499" y="2996538"/>
            <a:ext cx="1401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57" name="Shape 457"/>
          <p:cNvPicPr preferRelativeResize="0"/>
          <p:nvPr/>
        </p:nvPicPr>
        <p:blipFill>
          <a:blip r:embed="rId4">
            <a:alphaModFix/>
          </a:blip>
          <a:stretch>
            <a:fillRect/>
          </a:stretch>
        </p:blipFill>
        <p:spPr>
          <a:xfrm>
            <a:off x="443400" y="2991813"/>
            <a:ext cx="2019300" cy="323850"/>
          </a:xfrm>
          <a:prstGeom prst="rect">
            <a:avLst/>
          </a:prstGeom>
          <a:noFill/>
          <a:ln>
            <a:noFill/>
          </a:ln>
        </p:spPr>
      </p:pic>
      <p:pic>
        <p:nvPicPr>
          <p:cNvPr id="458" name="Shape 458"/>
          <p:cNvPicPr preferRelativeResize="0"/>
          <p:nvPr/>
        </p:nvPicPr>
        <p:blipFill>
          <a:blip r:embed="rId5">
            <a:alphaModFix/>
          </a:blip>
          <a:stretch>
            <a:fillRect/>
          </a:stretch>
        </p:blipFill>
        <p:spPr>
          <a:xfrm>
            <a:off x="4437500" y="2977525"/>
            <a:ext cx="1266825" cy="352425"/>
          </a:xfrm>
          <a:prstGeom prst="rect">
            <a:avLst/>
          </a:prstGeom>
          <a:noFill/>
          <a:ln>
            <a:noFill/>
          </a:ln>
        </p:spPr>
      </p:pic>
      <p:pic>
        <p:nvPicPr>
          <p:cNvPr id="459" name="Shape 459"/>
          <p:cNvPicPr preferRelativeResize="0"/>
          <p:nvPr/>
        </p:nvPicPr>
        <p:blipFill>
          <a:blip r:embed="rId6">
            <a:alphaModFix/>
          </a:blip>
          <a:stretch>
            <a:fillRect/>
          </a:stretch>
        </p:blipFill>
        <p:spPr>
          <a:xfrm>
            <a:off x="7545650" y="3001338"/>
            <a:ext cx="828675" cy="304800"/>
          </a:xfrm>
          <a:prstGeom prst="rect">
            <a:avLst/>
          </a:prstGeom>
          <a:noFill/>
          <a:ln>
            <a:noFill/>
          </a:ln>
        </p:spPr>
      </p:pic>
      <p:sp>
        <p:nvSpPr>
          <p:cNvPr id="460" name="Shape 460"/>
          <p:cNvSpPr/>
          <p:nvPr/>
        </p:nvSpPr>
        <p:spPr>
          <a:xfrm>
            <a:off x="5924487" y="2996525"/>
            <a:ext cx="1401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61" name="Shape 461"/>
          <p:cNvPicPr preferRelativeResize="0"/>
          <p:nvPr/>
        </p:nvPicPr>
        <p:blipFill>
          <a:blip r:embed="rId7">
            <a:alphaModFix/>
          </a:blip>
          <a:stretch>
            <a:fillRect/>
          </a:stretch>
        </p:blipFill>
        <p:spPr>
          <a:xfrm>
            <a:off x="3057900" y="3782600"/>
            <a:ext cx="2771775" cy="419100"/>
          </a:xfrm>
          <a:prstGeom prst="rect">
            <a:avLst/>
          </a:prstGeom>
          <a:noFill/>
          <a:ln>
            <a:noFill/>
          </a:ln>
        </p:spPr>
      </p:pic>
      <p:pic>
        <p:nvPicPr>
          <p:cNvPr id="462" name="Shape 462"/>
          <p:cNvPicPr preferRelativeResize="0"/>
          <p:nvPr/>
        </p:nvPicPr>
        <p:blipFill>
          <a:blip r:embed="rId8">
            <a:alphaModFix/>
          </a:blip>
          <a:stretch>
            <a:fillRect/>
          </a:stretch>
        </p:blipFill>
        <p:spPr>
          <a:xfrm>
            <a:off x="3153150" y="4194650"/>
            <a:ext cx="2733675" cy="333375"/>
          </a:xfrm>
          <a:prstGeom prst="rect">
            <a:avLst/>
          </a:prstGeom>
          <a:noFill/>
          <a:ln>
            <a:noFill/>
          </a:ln>
        </p:spPr>
      </p:pic>
      <p:pic>
        <p:nvPicPr>
          <p:cNvPr id="463" name="Shape 463"/>
          <p:cNvPicPr preferRelativeResize="0"/>
          <p:nvPr/>
        </p:nvPicPr>
        <p:blipFill>
          <a:blip r:embed="rId9">
            <a:alphaModFix/>
          </a:blip>
          <a:stretch>
            <a:fillRect/>
          </a:stretch>
        </p:blipFill>
        <p:spPr>
          <a:xfrm>
            <a:off x="3157913" y="4520975"/>
            <a:ext cx="2419350" cy="447675"/>
          </a:xfrm>
          <a:prstGeom prst="rect">
            <a:avLst/>
          </a:prstGeom>
          <a:noFill/>
          <a:ln>
            <a:noFill/>
          </a:ln>
        </p:spPr>
      </p:pic>
      <p:pic>
        <p:nvPicPr>
          <p:cNvPr id="464" name="Shape 464"/>
          <p:cNvPicPr preferRelativeResize="0"/>
          <p:nvPr/>
        </p:nvPicPr>
        <p:blipFill>
          <a:blip r:embed="rId10">
            <a:alphaModFix/>
          </a:blip>
          <a:stretch>
            <a:fillRect/>
          </a:stretch>
        </p:blipFill>
        <p:spPr>
          <a:xfrm>
            <a:off x="518188" y="627825"/>
            <a:ext cx="8107626" cy="1856503"/>
          </a:xfrm>
          <a:prstGeom prst="rect">
            <a:avLst/>
          </a:prstGeom>
          <a:noFill/>
          <a:ln>
            <a:noFill/>
          </a:ln>
        </p:spPr>
      </p:pic>
      <p:pic>
        <p:nvPicPr>
          <p:cNvPr id="465" name="Shape 465"/>
          <p:cNvPicPr preferRelativeResize="0"/>
          <p:nvPr/>
        </p:nvPicPr>
        <p:blipFill>
          <a:blip r:embed="rId11">
            <a:alphaModFix/>
          </a:blip>
          <a:stretch>
            <a:fillRect/>
          </a:stretch>
        </p:blipFill>
        <p:spPr>
          <a:xfrm>
            <a:off x="1925900" y="3432763"/>
            <a:ext cx="5619750" cy="40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Shape 470"/>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Greatest Common Divisor Theorem: Proof</a:t>
            </a:r>
            <a:endParaRPr>
              <a:solidFill>
                <a:schemeClr val="lt1"/>
              </a:solidFill>
            </a:endParaRPr>
          </a:p>
          <a:p>
            <a:pPr indent="0" lvl="0" marL="0" rtl="0">
              <a:spcBef>
                <a:spcPts val="0"/>
              </a:spcBef>
              <a:spcAft>
                <a:spcPts val="0"/>
              </a:spcAft>
              <a:buNone/>
            </a:pPr>
            <a:r>
              <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471" name="Shape 471"/>
          <p:cNvPicPr preferRelativeResize="0"/>
          <p:nvPr/>
        </p:nvPicPr>
        <p:blipFill>
          <a:blip r:embed="rId3">
            <a:alphaModFix/>
          </a:blip>
          <a:stretch>
            <a:fillRect/>
          </a:stretch>
        </p:blipFill>
        <p:spPr>
          <a:xfrm>
            <a:off x="2786063" y="751800"/>
            <a:ext cx="3190875" cy="333375"/>
          </a:xfrm>
          <a:prstGeom prst="rect">
            <a:avLst/>
          </a:prstGeom>
          <a:noFill/>
          <a:ln>
            <a:noFill/>
          </a:ln>
        </p:spPr>
      </p:pic>
      <p:pic>
        <p:nvPicPr>
          <p:cNvPr id="472" name="Shape 472"/>
          <p:cNvPicPr preferRelativeResize="0"/>
          <p:nvPr/>
        </p:nvPicPr>
        <p:blipFill>
          <a:blip r:embed="rId4">
            <a:alphaModFix/>
          </a:blip>
          <a:stretch>
            <a:fillRect/>
          </a:stretch>
        </p:blipFill>
        <p:spPr>
          <a:xfrm>
            <a:off x="342900" y="1542375"/>
            <a:ext cx="8458200" cy="257175"/>
          </a:xfrm>
          <a:prstGeom prst="rect">
            <a:avLst/>
          </a:prstGeom>
          <a:noFill/>
          <a:ln>
            <a:noFill/>
          </a:ln>
        </p:spPr>
      </p:pic>
      <p:pic>
        <p:nvPicPr>
          <p:cNvPr id="473" name="Shape 473"/>
          <p:cNvPicPr preferRelativeResize="0"/>
          <p:nvPr/>
        </p:nvPicPr>
        <p:blipFill>
          <a:blip r:embed="rId5">
            <a:alphaModFix/>
          </a:blip>
          <a:stretch>
            <a:fillRect/>
          </a:stretch>
        </p:blipFill>
        <p:spPr>
          <a:xfrm>
            <a:off x="480225" y="2264825"/>
            <a:ext cx="1162050" cy="333375"/>
          </a:xfrm>
          <a:prstGeom prst="rect">
            <a:avLst/>
          </a:prstGeom>
          <a:noFill/>
          <a:ln>
            <a:noFill/>
          </a:ln>
        </p:spPr>
      </p:pic>
      <p:pic>
        <p:nvPicPr>
          <p:cNvPr id="474" name="Shape 474"/>
          <p:cNvPicPr preferRelativeResize="0"/>
          <p:nvPr/>
        </p:nvPicPr>
        <p:blipFill>
          <a:blip r:embed="rId6">
            <a:alphaModFix/>
          </a:blip>
          <a:stretch>
            <a:fillRect/>
          </a:stretch>
        </p:blipFill>
        <p:spPr>
          <a:xfrm>
            <a:off x="4062625" y="2102863"/>
            <a:ext cx="819150" cy="219075"/>
          </a:xfrm>
          <a:prstGeom prst="rect">
            <a:avLst/>
          </a:prstGeom>
          <a:noFill/>
          <a:ln>
            <a:noFill/>
          </a:ln>
        </p:spPr>
      </p:pic>
      <p:sp>
        <p:nvSpPr>
          <p:cNvPr id="475" name="Shape 475"/>
          <p:cNvSpPr/>
          <p:nvPr/>
        </p:nvSpPr>
        <p:spPr>
          <a:xfrm>
            <a:off x="2083287" y="2283800"/>
            <a:ext cx="1401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76" name="Shape 476"/>
          <p:cNvPicPr preferRelativeResize="0"/>
          <p:nvPr/>
        </p:nvPicPr>
        <p:blipFill>
          <a:blip r:embed="rId7">
            <a:alphaModFix/>
          </a:blip>
          <a:stretch>
            <a:fillRect/>
          </a:stretch>
        </p:blipFill>
        <p:spPr>
          <a:xfrm>
            <a:off x="7725725" y="2226850"/>
            <a:ext cx="523875" cy="285750"/>
          </a:xfrm>
          <a:prstGeom prst="rect">
            <a:avLst/>
          </a:prstGeom>
          <a:noFill/>
          <a:ln>
            <a:noFill/>
          </a:ln>
        </p:spPr>
      </p:pic>
      <p:sp>
        <p:nvSpPr>
          <p:cNvPr id="477" name="Shape 477"/>
          <p:cNvSpPr/>
          <p:nvPr/>
        </p:nvSpPr>
        <p:spPr>
          <a:xfrm>
            <a:off x="5866674" y="2283788"/>
            <a:ext cx="1401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78" name="Shape 478"/>
          <p:cNvPicPr preferRelativeResize="0"/>
          <p:nvPr/>
        </p:nvPicPr>
        <p:blipFill>
          <a:blip r:embed="rId8">
            <a:alphaModFix/>
          </a:blip>
          <a:stretch>
            <a:fillRect/>
          </a:stretch>
        </p:blipFill>
        <p:spPr>
          <a:xfrm>
            <a:off x="3925288" y="4028538"/>
            <a:ext cx="2219325" cy="400050"/>
          </a:xfrm>
          <a:prstGeom prst="rect">
            <a:avLst/>
          </a:prstGeom>
          <a:noFill/>
          <a:ln>
            <a:noFill/>
          </a:ln>
        </p:spPr>
      </p:pic>
      <p:sp>
        <p:nvSpPr>
          <p:cNvPr id="479" name="Shape 479"/>
          <p:cNvSpPr/>
          <p:nvPr/>
        </p:nvSpPr>
        <p:spPr>
          <a:xfrm>
            <a:off x="1508524" y="4071363"/>
            <a:ext cx="1401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80" name="Shape 480"/>
          <p:cNvPicPr preferRelativeResize="0"/>
          <p:nvPr/>
        </p:nvPicPr>
        <p:blipFill rotWithShape="1">
          <a:blip r:embed="rId9">
            <a:alphaModFix/>
          </a:blip>
          <a:srcRect b="0" l="0" r="74023" t="0"/>
          <a:stretch/>
        </p:blipFill>
        <p:spPr>
          <a:xfrm>
            <a:off x="3833425" y="2369600"/>
            <a:ext cx="1477150" cy="361950"/>
          </a:xfrm>
          <a:prstGeom prst="rect">
            <a:avLst/>
          </a:prstGeom>
          <a:noFill/>
          <a:ln>
            <a:noFill/>
          </a:ln>
        </p:spPr>
      </p:pic>
      <p:pic>
        <p:nvPicPr>
          <p:cNvPr id="481" name="Shape 481"/>
          <p:cNvPicPr preferRelativeResize="0"/>
          <p:nvPr/>
        </p:nvPicPr>
        <p:blipFill>
          <a:blip r:embed="rId10">
            <a:alphaModFix/>
          </a:blip>
          <a:stretch>
            <a:fillRect/>
          </a:stretch>
        </p:blipFill>
        <p:spPr>
          <a:xfrm>
            <a:off x="1047763" y="3301588"/>
            <a:ext cx="6667500" cy="38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Shape 486"/>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Gaussian Prime </a:t>
            </a:r>
            <a:r>
              <a:rPr lang="en">
                <a:solidFill>
                  <a:schemeClr val="lt1"/>
                </a:solidFill>
              </a:rPr>
              <a:t>Divisibility</a:t>
            </a:r>
            <a:r>
              <a:rPr lang="en">
                <a:solidFill>
                  <a:schemeClr val="lt1"/>
                </a:solidFill>
              </a:rPr>
              <a:t> Property</a:t>
            </a:r>
            <a:endParaRPr>
              <a:solidFill>
                <a:schemeClr val="lt1"/>
              </a:solidFill>
            </a:endParaRPr>
          </a:p>
          <a:p>
            <a:pPr indent="0" lvl="0" marL="0" rtl="0">
              <a:spcBef>
                <a:spcPts val="0"/>
              </a:spcBef>
              <a:spcAft>
                <a:spcPts val="0"/>
              </a:spcAft>
              <a:buNone/>
            </a:pPr>
            <a:r>
              <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487" name="Shape 487"/>
          <p:cNvPicPr preferRelativeResize="0"/>
          <p:nvPr/>
        </p:nvPicPr>
        <p:blipFill>
          <a:blip r:embed="rId3">
            <a:alphaModFix/>
          </a:blip>
          <a:stretch>
            <a:fillRect/>
          </a:stretch>
        </p:blipFill>
        <p:spPr>
          <a:xfrm>
            <a:off x="152400" y="751800"/>
            <a:ext cx="8724900" cy="1371600"/>
          </a:xfrm>
          <a:prstGeom prst="rect">
            <a:avLst/>
          </a:prstGeom>
          <a:noFill/>
          <a:ln>
            <a:noFill/>
          </a:ln>
        </p:spPr>
      </p:pic>
      <p:pic>
        <p:nvPicPr>
          <p:cNvPr id="488" name="Shape 488"/>
          <p:cNvPicPr preferRelativeResize="0"/>
          <p:nvPr/>
        </p:nvPicPr>
        <p:blipFill>
          <a:blip r:embed="rId4">
            <a:alphaModFix/>
          </a:blip>
          <a:stretch>
            <a:fillRect/>
          </a:stretch>
        </p:blipFill>
        <p:spPr>
          <a:xfrm>
            <a:off x="232050" y="2275800"/>
            <a:ext cx="4714875" cy="361950"/>
          </a:xfrm>
          <a:prstGeom prst="rect">
            <a:avLst/>
          </a:prstGeom>
          <a:noFill/>
          <a:ln>
            <a:noFill/>
          </a:ln>
        </p:spPr>
      </p:pic>
      <p:pic>
        <p:nvPicPr>
          <p:cNvPr id="489" name="Shape 489"/>
          <p:cNvPicPr preferRelativeResize="0"/>
          <p:nvPr/>
        </p:nvPicPr>
        <p:blipFill>
          <a:blip r:embed="rId5">
            <a:alphaModFix/>
          </a:blip>
          <a:stretch>
            <a:fillRect/>
          </a:stretch>
        </p:blipFill>
        <p:spPr>
          <a:xfrm>
            <a:off x="2056050" y="2647313"/>
            <a:ext cx="1238250" cy="295275"/>
          </a:xfrm>
          <a:prstGeom prst="rect">
            <a:avLst/>
          </a:prstGeom>
          <a:noFill/>
          <a:ln>
            <a:noFill/>
          </a:ln>
        </p:spPr>
      </p:pic>
      <p:sp>
        <p:nvSpPr>
          <p:cNvPr id="490" name="Shape 490"/>
          <p:cNvSpPr/>
          <p:nvPr/>
        </p:nvSpPr>
        <p:spPr>
          <a:xfrm>
            <a:off x="3444058" y="2637750"/>
            <a:ext cx="4383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91" name="Shape 491"/>
          <p:cNvPicPr preferRelativeResize="0"/>
          <p:nvPr/>
        </p:nvPicPr>
        <p:blipFill>
          <a:blip r:embed="rId6">
            <a:alphaModFix/>
          </a:blip>
          <a:stretch>
            <a:fillRect/>
          </a:stretch>
        </p:blipFill>
        <p:spPr>
          <a:xfrm>
            <a:off x="3986075" y="2609213"/>
            <a:ext cx="3124200" cy="371475"/>
          </a:xfrm>
          <a:prstGeom prst="rect">
            <a:avLst/>
          </a:prstGeom>
          <a:noFill/>
          <a:ln>
            <a:noFill/>
          </a:ln>
        </p:spPr>
      </p:pic>
      <p:pic>
        <p:nvPicPr>
          <p:cNvPr id="492" name="Shape 492"/>
          <p:cNvPicPr preferRelativeResize="0"/>
          <p:nvPr/>
        </p:nvPicPr>
        <p:blipFill>
          <a:blip r:embed="rId7">
            <a:alphaModFix/>
          </a:blip>
          <a:stretch>
            <a:fillRect/>
          </a:stretch>
        </p:blipFill>
        <p:spPr>
          <a:xfrm>
            <a:off x="152400" y="3085413"/>
            <a:ext cx="1276350" cy="342900"/>
          </a:xfrm>
          <a:prstGeom prst="rect">
            <a:avLst/>
          </a:prstGeom>
          <a:noFill/>
          <a:ln>
            <a:noFill/>
          </a:ln>
        </p:spPr>
      </p:pic>
      <p:pic>
        <p:nvPicPr>
          <p:cNvPr id="493" name="Shape 493"/>
          <p:cNvPicPr preferRelativeResize="0"/>
          <p:nvPr/>
        </p:nvPicPr>
        <p:blipFill>
          <a:blip r:embed="rId8">
            <a:alphaModFix/>
          </a:blip>
          <a:stretch>
            <a:fillRect/>
          </a:stretch>
        </p:blipFill>
        <p:spPr>
          <a:xfrm>
            <a:off x="468525" y="3433150"/>
            <a:ext cx="438150" cy="247650"/>
          </a:xfrm>
          <a:prstGeom prst="rect">
            <a:avLst/>
          </a:prstGeom>
          <a:noFill/>
          <a:ln>
            <a:noFill/>
          </a:ln>
        </p:spPr>
      </p:pic>
      <p:sp>
        <p:nvSpPr>
          <p:cNvPr id="494" name="Shape 494"/>
          <p:cNvSpPr/>
          <p:nvPr/>
        </p:nvSpPr>
        <p:spPr>
          <a:xfrm>
            <a:off x="1114099" y="3399013"/>
            <a:ext cx="1401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95" name="Shape 495"/>
          <p:cNvPicPr preferRelativeResize="0"/>
          <p:nvPr/>
        </p:nvPicPr>
        <p:blipFill>
          <a:blip r:embed="rId9">
            <a:alphaModFix/>
          </a:blip>
          <a:stretch>
            <a:fillRect/>
          </a:stretch>
        </p:blipFill>
        <p:spPr>
          <a:xfrm>
            <a:off x="2625049" y="3390275"/>
            <a:ext cx="1333500" cy="333375"/>
          </a:xfrm>
          <a:prstGeom prst="rect">
            <a:avLst/>
          </a:prstGeom>
          <a:noFill/>
          <a:ln>
            <a:noFill/>
          </a:ln>
        </p:spPr>
      </p:pic>
      <p:pic>
        <p:nvPicPr>
          <p:cNvPr id="496" name="Shape 496"/>
          <p:cNvPicPr preferRelativeResize="0"/>
          <p:nvPr/>
        </p:nvPicPr>
        <p:blipFill>
          <a:blip r:embed="rId10">
            <a:alphaModFix/>
          </a:blip>
          <a:stretch>
            <a:fillRect/>
          </a:stretch>
        </p:blipFill>
        <p:spPr>
          <a:xfrm>
            <a:off x="152400" y="4036363"/>
            <a:ext cx="1476375" cy="285750"/>
          </a:xfrm>
          <a:prstGeom prst="rect">
            <a:avLst/>
          </a:prstGeom>
          <a:noFill/>
          <a:ln>
            <a:noFill/>
          </a:ln>
        </p:spPr>
      </p:pic>
      <p:pic>
        <p:nvPicPr>
          <p:cNvPr id="497" name="Shape 497"/>
          <p:cNvPicPr preferRelativeResize="0"/>
          <p:nvPr/>
        </p:nvPicPr>
        <p:blipFill>
          <a:blip r:embed="rId11">
            <a:alphaModFix/>
          </a:blip>
          <a:stretch>
            <a:fillRect/>
          </a:stretch>
        </p:blipFill>
        <p:spPr>
          <a:xfrm>
            <a:off x="410949" y="4314138"/>
            <a:ext cx="2057400" cy="428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2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1000"/>
                                        <p:tgtEl>
                                          <p:spTgt spid="4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1000"/>
                                        <p:tgtEl>
                                          <p:spTgt spid="4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Unique Factorization</a:t>
            </a:r>
            <a:endParaRPr>
              <a:solidFill>
                <a:schemeClr val="lt1"/>
              </a:solidFill>
            </a:endParaRPr>
          </a:p>
          <a:p>
            <a:pPr indent="0" lvl="0" marL="0" rtl="0">
              <a:spcBef>
                <a:spcPts val="0"/>
              </a:spcBef>
              <a:spcAft>
                <a:spcPts val="0"/>
              </a:spcAft>
              <a:buNone/>
            </a:pPr>
            <a:r>
              <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503" name="Shape 503"/>
          <p:cNvPicPr preferRelativeResize="0"/>
          <p:nvPr/>
        </p:nvPicPr>
        <p:blipFill>
          <a:blip r:embed="rId3">
            <a:alphaModFix/>
          </a:blip>
          <a:stretch>
            <a:fillRect/>
          </a:stretch>
        </p:blipFill>
        <p:spPr>
          <a:xfrm>
            <a:off x="152400" y="751800"/>
            <a:ext cx="8724900" cy="1371600"/>
          </a:xfrm>
          <a:prstGeom prst="rect">
            <a:avLst/>
          </a:prstGeom>
          <a:noFill/>
          <a:ln>
            <a:noFill/>
          </a:ln>
        </p:spPr>
      </p:pic>
      <p:pic>
        <p:nvPicPr>
          <p:cNvPr id="504" name="Shape 504"/>
          <p:cNvPicPr preferRelativeResize="0"/>
          <p:nvPr/>
        </p:nvPicPr>
        <p:blipFill>
          <a:blip r:embed="rId4">
            <a:alphaModFix/>
          </a:blip>
          <a:stretch>
            <a:fillRect/>
          </a:stretch>
        </p:blipFill>
        <p:spPr>
          <a:xfrm>
            <a:off x="822800" y="2704425"/>
            <a:ext cx="1590675" cy="333375"/>
          </a:xfrm>
          <a:prstGeom prst="rect">
            <a:avLst/>
          </a:prstGeom>
          <a:noFill/>
          <a:ln>
            <a:noFill/>
          </a:ln>
        </p:spPr>
      </p:pic>
      <p:pic>
        <p:nvPicPr>
          <p:cNvPr id="505" name="Shape 505"/>
          <p:cNvPicPr preferRelativeResize="0"/>
          <p:nvPr/>
        </p:nvPicPr>
        <p:blipFill>
          <a:blip r:embed="rId5">
            <a:alphaModFix/>
          </a:blip>
          <a:stretch>
            <a:fillRect/>
          </a:stretch>
        </p:blipFill>
        <p:spPr>
          <a:xfrm>
            <a:off x="3936463" y="2482100"/>
            <a:ext cx="1495425" cy="304800"/>
          </a:xfrm>
          <a:prstGeom prst="rect">
            <a:avLst/>
          </a:prstGeom>
          <a:noFill/>
          <a:ln>
            <a:noFill/>
          </a:ln>
        </p:spPr>
      </p:pic>
      <p:pic>
        <p:nvPicPr>
          <p:cNvPr id="506" name="Shape 506"/>
          <p:cNvPicPr preferRelativeResize="0"/>
          <p:nvPr/>
        </p:nvPicPr>
        <p:blipFill>
          <a:blip r:embed="rId6">
            <a:alphaModFix/>
          </a:blip>
          <a:stretch>
            <a:fillRect/>
          </a:stretch>
        </p:blipFill>
        <p:spPr>
          <a:xfrm>
            <a:off x="6842463" y="2474588"/>
            <a:ext cx="1933575" cy="333375"/>
          </a:xfrm>
          <a:prstGeom prst="rect">
            <a:avLst/>
          </a:prstGeom>
          <a:noFill/>
          <a:ln>
            <a:noFill/>
          </a:ln>
        </p:spPr>
      </p:pic>
      <p:pic>
        <p:nvPicPr>
          <p:cNvPr id="507" name="Shape 507"/>
          <p:cNvPicPr preferRelativeResize="0"/>
          <p:nvPr/>
        </p:nvPicPr>
        <p:blipFill>
          <a:blip r:embed="rId7">
            <a:alphaModFix/>
          </a:blip>
          <a:stretch>
            <a:fillRect/>
          </a:stretch>
        </p:blipFill>
        <p:spPr>
          <a:xfrm>
            <a:off x="138100" y="3286500"/>
            <a:ext cx="8753475" cy="1466850"/>
          </a:xfrm>
          <a:prstGeom prst="rect">
            <a:avLst/>
          </a:prstGeom>
          <a:noFill/>
          <a:ln>
            <a:noFill/>
          </a:ln>
        </p:spPr>
      </p:pic>
      <p:pic>
        <p:nvPicPr>
          <p:cNvPr id="508" name="Shape 508"/>
          <p:cNvPicPr preferRelativeResize="0"/>
          <p:nvPr/>
        </p:nvPicPr>
        <p:blipFill>
          <a:blip r:embed="rId8">
            <a:alphaModFix/>
          </a:blip>
          <a:stretch>
            <a:fillRect/>
          </a:stretch>
        </p:blipFill>
        <p:spPr>
          <a:xfrm>
            <a:off x="468499" y="2275800"/>
            <a:ext cx="2057400" cy="428625"/>
          </a:xfrm>
          <a:prstGeom prst="rect">
            <a:avLst/>
          </a:prstGeom>
          <a:noFill/>
          <a:ln>
            <a:noFill/>
          </a:ln>
        </p:spPr>
      </p:pic>
      <p:sp>
        <p:nvSpPr>
          <p:cNvPr id="509" name="Shape 509"/>
          <p:cNvSpPr/>
          <p:nvPr/>
        </p:nvSpPr>
        <p:spPr>
          <a:xfrm>
            <a:off x="2564300" y="2477300"/>
            <a:ext cx="12453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10" name="Shape 510"/>
          <p:cNvSpPr/>
          <p:nvPr/>
        </p:nvSpPr>
        <p:spPr>
          <a:xfrm>
            <a:off x="5431900" y="2484075"/>
            <a:ext cx="12453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1000"/>
                                        <p:tgtEl>
                                          <p:spTgt spid="5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1000"/>
                                        <p:tgtEl>
                                          <p:spTgt spid="5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1000"/>
                                        <p:tgtEl>
                                          <p:spTgt spid="5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1000"/>
                                        <p:tgtEl>
                                          <p:spTgt spid="5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7"/>
                                        </p:tgtEl>
                                        <p:attrNameLst>
                                          <p:attrName>style.visibility</p:attrName>
                                        </p:attrNameLst>
                                      </p:cBhvr>
                                      <p:to>
                                        <p:strVal val="visible"/>
                                      </p:to>
                                    </p:set>
                                    <p:anim calcmode="lin" valueType="num">
                                      <p:cBhvr additive="base">
                                        <p:cTn dur="1000"/>
                                        <p:tgtEl>
                                          <p:spTgt spid="507"/>
                                        </p:tgtEl>
                                        <p:attrNameLst>
                                          <p:attrName>ppt_w</p:attrName>
                                        </p:attrNameLst>
                                      </p:cBhvr>
                                      <p:tavLst>
                                        <p:tav fmla="" tm="0">
                                          <p:val>
                                            <p:strVal val="0"/>
                                          </p:val>
                                        </p:tav>
                                        <p:tav fmla="" tm="100000">
                                          <p:val>
                                            <p:strVal val="#ppt_w"/>
                                          </p:val>
                                        </p:tav>
                                      </p:tavLst>
                                    </p:anim>
                                    <p:anim calcmode="lin" valueType="num">
                                      <p:cBhvr additive="base">
                                        <p:cTn dur="1000"/>
                                        <p:tgtEl>
                                          <p:spTgt spid="5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Shape 515"/>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rPr>
              <a:t>Unique Factorization</a:t>
            </a:r>
            <a:endParaRPr>
              <a:solidFill>
                <a:srgbClr val="FFFFFF"/>
              </a:solidFill>
            </a:endParaRPr>
          </a:p>
        </p:txBody>
      </p:sp>
      <p:pic>
        <p:nvPicPr>
          <p:cNvPr id="516" name="Shape 516"/>
          <p:cNvPicPr preferRelativeResize="0"/>
          <p:nvPr/>
        </p:nvPicPr>
        <p:blipFill>
          <a:blip r:embed="rId3">
            <a:alphaModFix/>
          </a:blip>
          <a:stretch>
            <a:fillRect/>
          </a:stretch>
        </p:blipFill>
        <p:spPr>
          <a:xfrm>
            <a:off x="229550" y="800100"/>
            <a:ext cx="8820150" cy="1771650"/>
          </a:xfrm>
          <a:prstGeom prst="rect">
            <a:avLst/>
          </a:prstGeom>
          <a:noFill/>
          <a:ln>
            <a:noFill/>
          </a:ln>
        </p:spPr>
      </p:pic>
      <p:pic>
        <p:nvPicPr>
          <p:cNvPr id="517" name="Shape 517"/>
          <p:cNvPicPr preferRelativeResize="0"/>
          <p:nvPr/>
        </p:nvPicPr>
        <p:blipFill>
          <a:blip r:embed="rId4">
            <a:alphaModFix/>
          </a:blip>
          <a:stretch>
            <a:fillRect/>
          </a:stretch>
        </p:blipFill>
        <p:spPr>
          <a:xfrm>
            <a:off x="2747963" y="2511900"/>
            <a:ext cx="3648075" cy="409575"/>
          </a:xfrm>
          <a:prstGeom prst="rect">
            <a:avLst/>
          </a:prstGeom>
          <a:noFill/>
          <a:ln>
            <a:noFill/>
          </a:ln>
        </p:spPr>
      </p:pic>
      <p:pic>
        <p:nvPicPr>
          <p:cNvPr id="518" name="Shape 518"/>
          <p:cNvPicPr preferRelativeResize="0"/>
          <p:nvPr/>
        </p:nvPicPr>
        <p:blipFill>
          <a:blip r:embed="rId5">
            <a:alphaModFix/>
          </a:blip>
          <a:stretch>
            <a:fillRect/>
          </a:stretch>
        </p:blipFill>
        <p:spPr>
          <a:xfrm>
            <a:off x="568625" y="3005125"/>
            <a:ext cx="2314575" cy="352425"/>
          </a:xfrm>
          <a:prstGeom prst="rect">
            <a:avLst/>
          </a:prstGeom>
          <a:noFill/>
          <a:ln>
            <a:noFill/>
          </a:ln>
        </p:spPr>
      </p:pic>
      <p:pic>
        <p:nvPicPr>
          <p:cNvPr id="519" name="Shape 519"/>
          <p:cNvPicPr preferRelativeResize="0"/>
          <p:nvPr/>
        </p:nvPicPr>
        <p:blipFill>
          <a:blip r:embed="rId6">
            <a:alphaModFix/>
          </a:blip>
          <a:stretch>
            <a:fillRect/>
          </a:stretch>
        </p:blipFill>
        <p:spPr>
          <a:xfrm>
            <a:off x="6396050" y="2986100"/>
            <a:ext cx="1609725" cy="390525"/>
          </a:xfrm>
          <a:prstGeom prst="rect">
            <a:avLst/>
          </a:prstGeom>
          <a:noFill/>
          <a:ln>
            <a:noFill/>
          </a:ln>
        </p:spPr>
      </p:pic>
      <p:pic>
        <p:nvPicPr>
          <p:cNvPr id="520" name="Shape 520"/>
          <p:cNvPicPr preferRelativeResize="0"/>
          <p:nvPr/>
        </p:nvPicPr>
        <p:blipFill>
          <a:blip r:embed="rId7">
            <a:alphaModFix/>
          </a:blip>
          <a:stretch>
            <a:fillRect/>
          </a:stretch>
        </p:blipFill>
        <p:spPr>
          <a:xfrm>
            <a:off x="3110725" y="3541075"/>
            <a:ext cx="3257550" cy="1047750"/>
          </a:xfrm>
          <a:prstGeom prst="rect">
            <a:avLst/>
          </a:prstGeom>
          <a:noFill/>
          <a:ln>
            <a:noFill/>
          </a:ln>
        </p:spPr>
      </p:pic>
      <p:sp>
        <p:nvSpPr>
          <p:cNvPr id="521" name="Shape 521"/>
          <p:cNvSpPr/>
          <p:nvPr/>
        </p:nvSpPr>
        <p:spPr>
          <a:xfrm>
            <a:off x="4038999" y="3024150"/>
            <a:ext cx="14010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522" name="Shape 522"/>
          <p:cNvPicPr preferRelativeResize="0"/>
          <p:nvPr/>
        </p:nvPicPr>
        <p:blipFill>
          <a:blip r:embed="rId8">
            <a:alphaModFix/>
          </a:blip>
          <a:stretch>
            <a:fillRect/>
          </a:stretch>
        </p:blipFill>
        <p:spPr>
          <a:xfrm>
            <a:off x="3674700" y="4526425"/>
            <a:ext cx="2486025" cy="504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  Introduction</a:t>
            </a:r>
            <a:endParaRPr>
              <a:solidFill>
                <a:srgbClr val="FFFFFF"/>
              </a:solidFill>
            </a:endParaRPr>
          </a:p>
        </p:txBody>
      </p:sp>
      <p:pic>
        <p:nvPicPr>
          <p:cNvPr id="208" name="Shape 208"/>
          <p:cNvPicPr preferRelativeResize="0"/>
          <p:nvPr/>
        </p:nvPicPr>
        <p:blipFill>
          <a:blip r:embed="rId3">
            <a:alphaModFix/>
          </a:blip>
          <a:stretch>
            <a:fillRect/>
          </a:stretch>
        </p:blipFill>
        <p:spPr>
          <a:xfrm>
            <a:off x="76200" y="719375"/>
            <a:ext cx="8991600" cy="1390650"/>
          </a:xfrm>
          <a:prstGeom prst="rect">
            <a:avLst/>
          </a:prstGeom>
          <a:noFill/>
          <a:ln>
            <a:noFill/>
          </a:ln>
        </p:spPr>
      </p:pic>
      <p:pic>
        <p:nvPicPr>
          <p:cNvPr id="209" name="Shape 209"/>
          <p:cNvPicPr preferRelativeResize="0"/>
          <p:nvPr/>
        </p:nvPicPr>
        <p:blipFill>
          <a:blip r:embed="rId4">
            <a:alphaModFix/>
          </a:blip>
          <a:stretch>
            <a:fillRect/>
          </a:stretch>
        </p:blipFill>
        <p:spPr>
          <a:xfrm>
            <a:off x="85725" y="2230000"/>
            <a:ext cx="8972550" cy="1123950"/>
          </a:xfrm>
          <a:prstGeom prst="rect">
            <a:avLst/>
          </a:prstGeom>
          <a:noFill/>
          <a:ln>
            <a:noFill/>
          </a:ln>
        </p:spPr>
      </p:pic>
      <p:pic>
        <p:nvPicPr>
          <p:cNvPr id="210" name="Shape 210"/>
          <p:cNvPicPr preferRelativeResize="0"/>
          <p:nvPr/>
        </p:nvPicPr>
        <p:blipFill rotWithShape="1">
          <a:blip r:embed="rId5">
            <a:alphaModFix/>
          </a:blip>
          <a:srcRect b="6794" l="0" r="0" t="0"/>
          <a:stretch/>
        </p:blipFill>
        <p:spPr>
          <a:xfrm>
            <a:off x="85725" y="3305174"/>
            <a:ext cx="9029700" cy="1713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1000"/>
                                        <p:tgtEl>
                                          <p:spTgt spid="2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Shape 527"/>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Acknowledgements</a:t>
            </a:r>
            <a:endParaRPr>
              <a:solidFill>
                <a:srgbClr val="FFFFFF"/>
              </a:solidFill>
            </a:endParaRPr>
          </a:p>
        </p:txBody>
      </p:sp>
      <p:sp>
        <p:nvSpPr>
          <p:cNvPr id="528" name="Shape 528"/>
          <p:cNvSpPr txBox="1"/>
          <p:nvPr/>
        </p:nvSpPr>
        <p:spPr>
          <a:xfrm>
            <a:off x="212225" y="836450"/>
            <a:ext cx="8252100" cy="3682800"/>
          </a:xfrm>
          <a:prstGeom prst="rect">
            <a:avLst/>
          </a:prstGeom>
          <a:noFill/>
          <a:ln>
            <a:noFill/>
          </a:ln>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2400">
                <a:latin typeface="Proxima Nova"/>
                <a:ea typeface="Proxima Nova"/>
                <a:cs typeface="Proxima Nova"/>
                <a:sym typeface="Proxima Nova"/>
              </a:rPr>
              <a:t>We would like to extend our great thanks to the following </a:t>
            </a:r>
            <a:endParaRPr sz="2400">
              <a:latin typeface="Proxima Nova"/>
              <a:ea typeface="Proxima Nova"/>
              <a:cs typeface="Proxima Nova"/>
              <a:sym typeface="Proxima Nova"/>
            </a:endParaRPr>
          </a:p>
          <a:p>
            <a:pPr indent="0" lvl="0" marL="0">
              <a:lnSpc>
                <a:spcPct val="150000"/>
              </a:lnSpc>
              <a:spcBef>
                <a:spcPts val="0"/>
              </a:spcBef>
              <a:spcAft>
                <a:spcPts val="0"/>
              </a:spcAft>
              <a:buNone/>
            </a:pPr>
            <a:r>
              <a:rPr lang="en" sz="2400">
                <a:latin typeface="Proxima Nova"/>
                <a:ea typeface="Proxima Nova"/>
                <a:cs typeface="Proxima Nova"/>
                <a:sym typeface="Proxima Nova"/>
              </a:rPr>
              <a:t>people:</a:t>
            </a:r>
            <a:endParaRPr sz="2400">
              <a:latin typeface="Proxima Nova"/>
              <a:ea typeface="Proxima Nova"/>
              <a:cs typeface="Proxima Nova"/>
              <a:sym typeface="Proxima Nova"/>
            </a:endParaRPr>
          </a:p>
          <a:p>
            <a:pPr indent="-381000" lvl="0" marL="457200" rtl="0">
              <a:spcBef>
                <a:spcPts val="0"/>
              </a:spcBef>
              <a:spcAft>
                <a:spcPts val="0"/>
              </a:spcAft>
              <a:buSzPts val="2400"/>
              <a:buFont typeface="Proxima Nova"/>
              <a:buChar char="○"/>
            </a:pPr>
            <a:r>
              <a:rPr lang="en" sz="2400">
                <a:latin typeface="Proxima Nova"/>
                <a:ea typeface="Proxima Nova"/>
                <a:cs typeface="Proxima Nova"/>
                <a:sym typeface="Proxima Nova"/>
              </a:rPr>
              <a:t>Matthew Weiss, our mentor</a:t>
            </a:r>
            <a:endParaRPr sz="2400">
              <a:latin typeface="Proxima Nova"/>
              <a:ea typeface="Proxima Nova"/>
              <a:cs typeface="Proxima Nova"/>
              <a:sym typeface="Proxima Nova"/>
            </a:endParaRPr>
          </a:p>
          <a:p>
            <a:pPr indent="-381000" lvl="0" marL="457200" rtl="0">
              <a:spcBef>
                <a:spcPts val="0"/>
              </a:spcBef>
              <a:spcAft>
                <a:spcPts val="0"/>
              </a:spcAft>
              <a:buSzPts val="2400"/>
              <a:buFont typeface="Proxima Nova"/>
              <a:buChar char="○"/>
            </a:pPr>
            <a:r>
              <a:rPr lang="en" sz="2400">
                <a:latin typeface="Proxima Nova"/>
                <a:ea typeface="Proxima Nova"/>
                <a:cs typeface="Proxima Nova"/>
                <a:sym typeface="Proxima Nova"/>
              </a:rPr>
              <a:t>The MIT PRIMES-Circle Program and Isabel Vogt</a:t>
            </a:r>
            <a:endParaRPr sz="2400">
              <a:latin typeface="Proxima Nova"/>
              <a:ea typeface="Proxima Nova"/>
              <a:cs typeface="Proxima Nova"/>
              <a:sym typeface="Proxima Nova"/>
            </a:endParaRPr>
          </a:p>
          <a:p>
            <a:pPr indent="-381000" lvl="0" marL="457200" rtl="0">
              <a:spcBef>
                <a:spcPts val="0"/>
              </a:spcBef>
              <a:spcAft>
                <a:spcPts val="0"/>
              </a:spcAft>
              <a:buSzPts val="2400"/>
              <a:buFont typeface="Proxima Nova"/>
              <a:buChar char="○"/>
            </a:pPr>
            <a:r>
              <a:rPr lang="en" sz="2400">
                <a:latin typeface="Proxima Nova"/>
                <a:ea typeface="Proxima Nova"/>
                <a:cs typeface="Proxima Nova"/>
                <a:sym typeface="Proxima Nova"/>
              </a:rPr>
              <a:t>Our teachers</a:t>
            </a:r>
            <a:endParaRPr sz="2400">
              <a:latin typeface="Proxima Nova"/>
              <a:ea typeface="Proxima Nova"/>
              <a:cs typeface="Proxima Nova"/>
              <a:sym typeface="Proxima Nova"/>
            </a:endParaRPr>
          </a:p>
          <a:p>
            <a:pPr indent="-381000" lvl="0" marL="457200" rtl="0">
              <a:spcBef>
                <a:spcPts val="0"/>
              </a:spcBef>
              <a:spcAft>
                <a:spcPts val="0"/>
              </a:spcAft>
              <a:buSzPts val="2400"/>
              <a:buFont typeface="Proxima Nova"/>
              <a:buChar char="○"/>
            </a:pPr>
            <a:r>
              <a:rPr lang="en" sz="2400">
                <a:latin typeface="Proxima Nova"/>
                <a:ea typeface="Proxima Nova"/>
                <a:cs typeface="Proxima Nova"/>
                <a:sym typeface="Proxima Nova"/>
              </a:rPr>
              <a:t>Our parents</a:t>
            </a:r>
            <a:endParaRPr sz="2400">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Shape 533"/>
          <p:cNvSpPr txBox="1"/>
          <p:nvPr>
            <p:ph type="title"/>
          </p:nvPr>
        </p:nvSpPr>
        <p:spPr>
          <a:xfrm>
            <a:off x="311700" y="1448675"/>
            <a:ext cx="8520600" cy="1917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2800"/>
              <a:t>Questions?</a:t>
            </a:r>
            <a:endParaRPr sz="1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Shape 538"/>
          <p:cNvSpPr txBox="1"/>
          <p:nvPr>
            <p:ph type="ctrTitle"/>
          </p:nvPr>
        </p:nvSpPr>
        <p:spPr>
          <a:xfrm>
            <a:off x="992425" y="2536400"/>
            <a:ext cx="3136800" cy="1884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chemeClr val="dk2"/>
                </a:solidFill>
              </a:rPr>
              <a:t>Thank You!</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Gaussian Primes</a:t>
            </a:r>
            <a:endParaRPr>
              <a:solidFill>
                <a:srgbClr val="FFFFFF"/>
              </a:solidFill>
            </a:endParaRPr>
          </a:p>
        </p:txBody>
      </p:sp>
      <p:pic>
        <p:nvPicPr>
          <p:cNvPr id="216" name="Shape 216"/>
          <p:cNvPicPr preferRelativeResize="0"/>
          <p:nvPr/>
        </p:nvPicPr>
        <p:blipFill>
          <a:blip r:embed="rId3">
            <a:alphaModFix/>
          </a:blip>
          <a:stretch>
            <a:fillRect/>
          </a:stretch>
        </p:blipFill>
        <p:spPr>
          <a:xfrm>
            <a:off x="689870" y="831125"/>
            <a:ext cx="7686429" cy="1740625"/>
          </a:xfrm>
          <a:prstGeom prst="rect">
            <a:avLst/>
          </a:prstGeom>
          <a:noFill/>
          <a:ln>
            <a:noFill/>
          </a:ln>
        </p:spPr>
      </p:pic>
      <p:pic>
        <p:nvPicPr>
          <p:cNvPr id="217" name="Shape 217"/>
          <p:cNvPicPr preferRelativeResize="0"/>
          <p:nvPr/>
        </p:nvPicPr>
        <p:blipFill>
          <a:blip r:embed="rId4">
            <a:alphaModFix/>
          </a:blip>
          <a:stretch>
            <a:fillRect/>
          </a:stretch>
        </p:blipFill>
        <p:spPr>
          <a:xfrm>
            <a:off x="832087" y="2691675"/>
            <a:ext cx="7479850" cy="223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10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1000"/>
                                        <p:tgtEl>
                                          <p:spTgt spid="2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Gaussian Prime Theorem: Proof</a:t>
            </a:r>
            <a:endParaRPr>
              <a:solidFill>
                <a:srgbClr val="FFFFFF"/>
              </a:solidFill>
            </a:endParaRPr>
          </a:p>
        </p:txBody>
      </p:sp>
      <p:pic>
        <p:nvPicPr>
          <p:cNvPr id="223" name="Shape 223"/>
          <p:cNvPicPr preferRelativeResize="0"/>
          <p:nvPr/>
        </p:nvPicPr>
        <p:blipFill>
          <a:blip r:embed="rId3">
            <a:alphaModFix/>
          </a:blip>
          <a:stretch>
            <a:fillRect/>
          </a:stretch>
        </p:blipFill>
        <p:spPr>
          <a:xfrm>
            <a:off x="95250" y="1198638"/>
            <a:ext cx="8953500" cy="1495425"/>
          </a:xfrm>
          <a:prstGeom prst="rect">
            <a:avLst/>
          </a:prstGeom>
          <a:noFill/>
          <a:ln>
            <a:noFill/>
          </a:ln>
        </p:spPr>
      </p:pic>
      <p:pic>
        <p:nvPicPr>
          <p:cNvPr id="224" name="Shape 224"/>
          <p:cNvPicPr preferRelativeResize="0"/>
          <p:nvPr/>
        </p:nvPicPr>
        <p:blipFill>
          <a:blip r:embed="rId4">
            <a:alphaModFix/>
          </a:blip>
          <a:stretch>
            <a:fillRect/>
          </a:stretch>
        </p:blipFill>
        <p:spPr>
          <a:xfrm>
            <a:off x="152400" y="2759913"/>
            <a:ext cx="8839199" cy="1412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Gaussian Prime Theorem: Proof of (i) and (iii)</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230" name="Shape 230"/>
          <p:cNvPicPr preferRelativeResize="0"/>
          <p:nvPr/>
        </p:nvPicPr>
        <p:blipFill>
          <a:blip r:embed="rId3">
            <a:alphaModFix/>
          </a:blip>
          <a:stretch>
            <a:fillRect/>
          </a:stretch>
        </p:blipFill>
        <p:spPr>
          <a:xfrm>
            <a:off x="289713" y="2966038"/>
            <a:ext cx="295275" cy="323850"/>
          </a:xfrm>
          <a:prstGeom prst="rect">
            <a:avLst/>
          </a:prstGeom>
          <a:noFill/>
          <a:ln>
            <a:noFill/>
          </a:ln>
        </p:spPr>
      </p:pic>
      <p:pic>
        <p:nvPicPr>
          <p:cNvPr id="231" name="Shape 231"/>
          <p:cNvPicPr preferRelativeResize="0"/>
          <p:nvPr/>
        </p:nvPicPr>
        <p:blipFill>
          <a:blip r:embed="rId4">
            <a:alphaModFix/>
          </a:blip>
          <a:stretch>
            <a:fillRect/>
          </a:stretch>
        </p:blipFill>
        <p:spPr>
          <a:xfrm>
            <a:off x="848525" y="2970813"/>
            <a:ext cx="1628775" cy="314325"/>
          </a:xfrm>
          <a:prstGeom prst="rect">
            <a:avLst/>
          </a:prstGeom>
          <a:noFill/>
          <a:ln>
            <a:noFill/>
          </a:ln>
        </p:spPr>
      </p:pic>
      <p:pic>
        <p:nvPicPr>
          <p:cNvPr id="232" name="Shape 232"/>
          <p:cNvPicPr preferRelativeResize="0"/>
          <p:nvPr/>
        </p:nvPicPr>
        <p:blipFill>
          <a:blip r:embed="rId5">
            <a:alphaModFix/>
          </a:blip>
          <a:stretch>
            <a:fillRect/>
          </a:stretch>
        </p:blipFill>
        <p:spPr>
          <a:xfrm>
            <a:off x="4946500" y="2963663"/>
            <a:ext cx="3848100" cy="342900"/>
          </a:xfrm>
          <a:prstGeom prst="rect">
            <a:avLst/>
          </a:prstGeom>
          <a:noFill/>
          <a:ln>
            <a:noFill/>
          </a:ln>
        </p:spPr>
      </p:pic>
      <p:sp>
        <p:nvSpPr>
          <p:cNvPr id="233" name="Shape 233"/>
          <p:cNvSpPr/>
          <p:nvPr/>
        </p:nvSpPr>
        <p:spPr>
          <a:xfrm>
            <a:off x="2921238" y="2966050"/>
            <a:ext cx="15813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34" name="Shape 234"/>
          <p:cNvPicPr preferRelativeResize="0"/>
          <p:nvPr/>
        </p:nvPicPr>
        <p:blipFill>
          <a:blip r:embed="rId6">
            <a:alphaModFix/>
          </a:blip>
          <a:stretch>
            <a:fillRect/>
          </a:stretch>
        </p:blipFill>
        <p:spPr>
          <a:xfrm>
            <a:off x="189700" y="3875375"/>
            <a:ext cx="495300" cy="314325"/>
          </a:xfrm>
          <a:prstGeom prst="rect">
            <a:avLst/>
          </a:prstGeom>
          <a:noFill/>
          <a:ln>
            <a:noFill/>
          </a:ln>
        </p:spPr>
      </p:pic>
      <p:pic>
        <p:nvPicPr>
          <p:cNvPr id="235" name="Shape 235"/>
          <p:cNvPicPr preferRelativeResize="0"/>
          <p:nvPr/>
        </p:nvPicPr>
        <p:blipFill rotWithShape="1">
          <a:blip r:embed="rId7">
            <a:alphaModFix/>
          </a:blip>
          <a:srcRect b="-6450" l="0" r="40205" t="0"/>
          <a:stretch/>
        </p:blipFill>
        <p:spPr>
          <a:xfrm>
            <a:off x="973370" y="3875375"/>
            <a:ext cx="1947875" cy="314325"/>
          </a:xfrm>
          <a:prstGeom prst="rect">
            <a:avLst/>
          </a:prstGeom>
          <a:noFill/>
          <a:ln>
            <a:noFill/>
          </a:ln>
        </p:spPr>
      </p:pic>
      <p:sp>
        <p:nvSpPr>
          <p:cNvPr id="236" name="Shape 236"/>
          <p:cNvSpPr/>
          <p:nvPr/>
        </p:nvSpPr>
        <p:spPr>
          <a:xfrm>
            <a:off x="3053113" y="3875338"/>
            <a:ext cx="15813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37" name="Shape 237"/>
          <p:cNvPicPr preferRelativeResize="0"/>
          <p:nvPr/>
        </p:nvPicPr>
        <p:blipFill>
          <a:blip r:embed="rId8">
            <a:alphaModFix/>
          </a:blip>
          <a:stretch>
            <a:fillRect/>
          </a:stretch>
        </p:blipFill>
        <p:spPr>
          <a:xfrm>
            <a:off x="4946350" y="3889650"/>
            <a:ext cx="3990975" cy="285750"/>
          </a:xfrm>
          <a:prstGeom prst="rect">
            <a:avLst/>
          </a:prstGeom>
          <a:noFill/>
          <a:ln>
            <a:noFill/>
          </a:ln>
        </p:spPr>
      </p:pic>
      <p:pic>
        <p:nvPicPr>
          <p:cNvPr id="238" name="Shape 238"/>
          <p:cNvPicPr preferRelativeResize="0"/>
          <p:nvPr/>
        </p:nvPicPr>
        <p:blipFill>
          <a:blip r:embed="rId9">
            <a:alphaModFix/>
          </a:blip>
          <a:stretch>
            <a:fillRect/>
          </a:stretch>
        </p:blipFill>
        <p:spPr>
          <a:xfrm>
            <a:off x="95250" y="944488"/>
            <a:ext cx="8953500" cy="1362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ppt_w</p:attrName>
                                        </p:attrNameLst>
                                      </p:cBhvr>
                                      <p:tavLst>
                                        <p:tav fmla="" tm="0">
                                          <p:val>
                                            <p:strVal val="0"/>
                                          </p:val>
                                        </p:tav>
                                        <p:tav fmla="" tm="100000">
                                          <p:val>
                                            <p:strVal val="#ppt_w"/>
                                          </p:val>
                                        </p:tav>
                                      </p:tavLst>
                                    </p:anim>
                                    <p:anim calcmode="lin" valueType="num">
                                      <p:cBhvr additive="base">
                                        <p:cTn dur="1000"/>
                                        <p:tgtEl>
                                          <p:spTgt spid="2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ppt_w</p:attrName>
                                        </p:attrNameLst>
                                      </p:cBhvr>
                                      <p:tavLst>
                                        <p:tav fmla="" tm="0">
                                          <p:val>
                                            <p:strVal val="0"/>
                                          </p:val>
                                        </p:tav>
                                        <p:tav fmla="" tm="100000">
                                          <p:val>
                                            <p:strVal val="#ppt_w"/>
                                          </p:val>
                                        </p:tav>
                                      </p:tavLst>
                                    </p:anim>
                                    <p:anim calcmode="lin" valueType="num">
                                      <p:cBhvr additive="base">
                                        <p:cTn dur="1000"/>
                                        <p:tgtEl>
                                          <p:spTgt spid="2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Gaussian Prime Theorem: Proof of (ii)</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244" name="Shape 244"/>
          <p:cNvPicPr preferRelativeResize="0"/>
          <p:nvPr/>
        </p:nvPicPr>
        <p:blipFill>
          <a:blip r:embed="rId3">
            <a:alphaModFix/>
          </a:blip>
          <a:stretch>
            <a:fillRect/>
          </a:stretch>
        </p:blipFill>
        <p:spPr>
          <a:xfrm>
            <a:off x="3962400" y="2048838"/>
            <a:ext cx="1219200" cy="361950"/>
          </a:xfrm>
          <a:prstGeom prst="rect">
            <a:avLst/>
          </a:prstGeom>
          <a:noFill/>
          <a:ln>
            <a:noFill/>
          </a:ln>
        </p:spPr>
      </p:pic>
      <p:pic>
        <p:nvPicPr>
          <p:cNvPr id="245" name="Shape 245"/>
          <p:cNvPicPr preferRelativeResize="0"/>
          <p:nvPr/>
        </p:nvPicPr>
        <p:blipFill>
          <a:blip r:embed="rId4">
            <a:alphaModFix/>
          </a:blip>
          <a:stretch>
            <a:fillRect/>
          </a:stretch>
        </p:blipFill>
        <p:spPr>
          <a:xfrm>
            <a:off x="1304925" y="2571738"/>
            <a:ext cx="6534150" cy="381000"/>
          </a:xfrm>
          <a:prstGeom prst="rect">
            <a:avLst/>
          </a:prstGeom>
          <a:noFill/>
          <a:ln>
            <a:noFill/>
          </a:ln>
        </p:spPr>
      </p:pic>
      <p:pic>
        <p:nvPicPr>
          <p:cNvPr id="246" name="Shape 246"/>
          <p:cNvPicPr preferRelativeResize="0"/>
          <p:nvPr/>
        </p:nvPicPr>
        <p:blipFill>
          <a:blip r:embed="rId5">
            <a:alphaModFix/>
          </a:blip>
          <a:stretch>
            <a:fillRect/>
          </a:stretch>
        </p:blipFill>
        <p:spPr>
          <a:xfrm>
            <a:off x="2890838" y="3113688"/>
            <a:ext cx="3362325" cy="352425"/>
          </a:xfrm>
          <a:prstGeom prst="rect">
            <a:avLst/>
          </a:prstGeom>
          <a:noFill/>
          <a:ln>
            <a:noFill/>
          </a:ln>
        </p:spPr>
      </p:pic>
      <p:pic>
        <p:nvPicPr>
          <p:cNvPr id="247" name="Shape 247"/>
          <p:cNvPicPr preferRelativeResize="0"/>
          <p:nvPr/>
        </p:nvPicPr>
        <p:blipFill>
          <a:blip r:embed="rId6">
            <a:alphaModFix/>
          </a:blip>
          <a:stretch>
            <a:fillRect/>
          </a:stretch>
        </p:blipFill>
        <p:spPr>
          <a:xfrm>
            <a:off x="152400" y="797088"/>
            <a:ext cx="8839201" cy="1157403"/>
          </a:xfrm>
          <a:prstGeom prst="rect">
            <a:avLst/>
          </a:prstGeom>
          <a:noFill/>
          <a:ln>
            <a:noFill/>
          </a:ln>
        </p:spPr>
      </p:pic>
      <p:sp>
        <p:nvSpPr>
          <p:cNvPr id="248" name="Shape 248"/>
          <p:cNvSpPr txBox="1"/>
          <p:nvPr/>
        </p:nvSpPr>
        <p:spPr>
          <a:xfrm>
            <a:off x="3353263" y="3493800"/>
            <a:ext cx="2285100" cy="381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000">
                <a:solidFill>
                  <a:srgbClr val="FF0000"/>
                </a:solidFill>
                <a:latin typeface="EB Garamond"/>
                <a:ea typeface="EB Garamond"/>
                <a:cs typeface="EB Garamond"/>
                <a:sym typeface="EB Garamond"/>
              </a:rPr>
              <a:t>contradiction</a:t>
            </a:r>
            <a:endParaRPr sz="2000">
              <a:solidFill>
                <a:srgbClr val="FF0000"/>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1000"/>
                                        <p:tgtEl>
                                          <p:spTgt spid="2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Gaussian Prime Theorem: Proof</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254" name="Shape 254"/>
          <p:cNvPicPr preferRelativeResize="0"/>
          <p:nvPr/>
        </p:nvPicPr>
        <p:blipFill>
          <a:blip r:embed="rId3">
            <a:alphaModFix/>
          </a:blip>
          <a:stretch>
            <a:fillRect/>
          </a:stretch>
        </p:blipFill>
        <p:spPr>
          <a:xfrm>
            <a:off x="152400" y="1450900"/>
            <a:ext cx="8839201" cy="25859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ppt_w</p:attrName>
                                        </p:attrNameLst>
                                      </p:cBhvr>
                                      <p:tavLst>
                                        <p:tav fmla="" tm="0">
                                          <p:val>
                                            <p:strVal val="0"/>
                                          </p:val>
                                        </p:tav>
                                        <p:tav fmla="" tm="100000">
                                          <p:val>
                                            <p:strVal val="#ppt_w"/>
                                          </p:val>
                                        </p:tav>
                                      </p:tavLst>
                                    </p:anim>
                                    <p:anim calcmode="lin" valueType="num">
                                      <p:cBhvr additive="base">
                                        <p:cTn dur="1000"/>
                                        <p:tgtEl>
                                          <p:spTgt spid="2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0" y="0"/>
            <a:ext cx="9144000" cy="599400"/>
          </a:xfrm>
          <a:prstGeom prst="rect">
            <a:avLst/>
          </a:prstGeom>
          <a:solidFill>
            <a:schemeClr val="l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Gaussian Prime Theorem: Gaussian Divisibility Lemma (a)</a:t>
            </a:r>
            <a:endParaRPr>
              <a:solidFill>
                <a:schemeClr val="lt1"/>
              </a:solidFill>
            </a:endParaRPr>
          </a:p>
          <a:p>
            <a:pPr indent="0" lvl="0" marL="0" rtl="0">
              <a:spcBef>
                <a:spcPts val="0"/>
              </a:spcBef>
              <a:spcAft>
                <a:spcPts val="0"/>
              </a:spcAft>
              <a:buNone/>
            </a:pPr>
            <a:r>
              <a:t/>
            </a:r>
            <a:endParaRPr>
              <a:solidFill>
                <a:srgbClr val="FFFFFF"/>
              </a:solidFill>
            </a:endParaRPr>
          </a:p>
        </p:txBody>
      </p:sp>
      <p:pic>
        <p:nvPicPr>
          <p:cNvPr id="260" name="Shape 260"/>
          <p:cNvPicPr preferRelativeResize="0"/>
          <p:nvPr/>
        </p:nvPicPr>
        <p:blipFill>
          <a:blip r:embed="rId3">
            <a:alphaModFix/>
          </a:blip>
          <a:stretch>
            <a:fillRect/>
          </a:stretch>
        </p:blipFill>
        <p:spPr>
          <a:xfrm>
            <a:off x="152400" y="792850"/>
            <a:ext cx="8839200" cy="1022795"/>
          </a:xfrm>
          <a:prstGeom prst="rect">
            <a:avLst/>
          </a:prstGeom>
          <a:noFill/>
          <a:ln>
            <a:noFill/>
          </a:ln>
        </p:spPr>
      </p:pic>
      <p:pic>
        <p:nvPicPr>
          <p:cNvPr id="261" name="Shape 261"/>
          <p:cNvPicPr preferRelativeResize="0"/>
          <p:nvPr/>
        </p:nvPicPr>
        <p:blipFill>
          <a:blip r:embed="rId4">
            <a:alphaModFix/>
          </a:blip>
          <a:stretch>
            <a:fillRect/>
          </a:stretch>
        </p:blipFill>
        <p:spPr>
          <a:xfrm>
            <a:off x="1081975" y="2264795"/>
            <a:ext cx="1933575" cy="361950"/>
          </a:xfrm>
          <a:prstGeom prst="rect">
            <a:avLst/>
          </a:prstGeom>
          <a:noFill/>
          <a:ln>
            <a:noFill/>
          </a:ln>
        </p:spPr>
      </p:pic>
      <p:sp>
        <p:nvSpPr>
          <p:cNvPr id="262" name="Shape 262"/>
          <p:cNvSpPr/>
          <p:nvPr/>
        </p:nvSpPr>
        <p:spPr>
          <a:xfrm>
            <a:off x="3381013" y="2288575"/>
            <a:ext cx="1581300" cy="3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63" name="Shape 263"/>
          <p:cNvPicPr preferRelativeResize="0"/>
          <p:nvPr/>
        </p:nvPicPr>
        <p:blipFill>
          <a:blip r:embed="rId5">
            <a:alphaModFix/>
          </a:blip>
          <a:stretch>
            <a:fillRect/>
          </a:stretch>
        </p:blipFill>
        <p:spPr>
          <a:xfrm>
            <a:off x="2971800" y="2854845"/>
            <a:ext cx="3200400" cy="438150"/>
          </a:xfrm>
          <a:prstGeom prst="rect">
            <a:avLst/>
          </a:prstGeom>
          <a:noFill/>
          <a:ln>
            <a:noFill/>
          </a:ln>
        </p:spPr>
      </p:pic>
      <p:pic>
        <p:nvPicPr>
          <p:cNvPr id="264" name="Shape 264"/>
          <p:cNvPicPr preferRelativeResize="0"/>
          <p:nvPr/>
        </p:nvPicPr>
        <p:blipFill>
          <a:blip r:embed="rId6">
            <a:alphaModFix/>
          </a:blip>
          <a:stretch>
            <a:fillRect/>
          </a:stretch>
        </p:blipFill>
        <p:spPr>
          <a:xfrm>
            <a:off x="2647950" y="3645145"/>
            <a:ext cx="3848100" cy="314325"/>
          </a:xfrm>
          <a:prstGeom prst="rect">
            <a:avLst/>
          </a:prstGeom>
          <a:noFill/>
          <a:ln>
            <a:noFill/>
          </a:ln>
        </p:spPr>
      </p:pic>
      <p:pic>
        <p:nvPicPr>
          <p:cNvPr id="265" name="Shape 265"/>
          <p:cNvPicPr preferRelativeResize="0"/>
          <p:nvPr/>
        </p:nvPicPr>
        <p:blipFill>
          <a:blip r:embed="rId7">
            <a:alphaModFix/>
          </a:blip>
          <a:stretch>
            <a:fillRect/>
          </a:stretch>
        </p:blipFill>
        <p:spPr>
          <a:xfrm>
            <a:off x="3019425" y="4154470"/>
            <a:ext cx="3105150" cy="390525"/>
          </a:xfrm>
          <a:prstGeom prst="rect">
            <a:avLst/>
          </a:prstGeom>
          <a:noFill/>
          <a:ln>
            <a:noFill/>
          </a:ln>
        </p:spPr>
      </p:pic>
      <p:pic>
        <p:nvPicPr>
          <p:cNvPr id="266" name="Shape 266"/>
          <p:cNvPicPr preferRelativeResize="0"/>
          <p:nvPr/>
        </p:nvPicPr>
        <p:blipFill>
          <a:blip r:embed="rId8">
            <a:alphaModFix/>
          </a:blip>
          <a:stretch>
            <a:fillRect/>
          </a:stretch>
        </p:blipFill>
        <p:spPr>
          <a:xfrm>
            <a:off x="5114713" y="2272845"/>
            <a:ext cx="3562350" cy="30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1000"/>
                                        <p:tgtEl>
                                          <p:spTgt spid="26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1000"/>
                                        <p:tgtEl>
                                          <p:spTgt spid="26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000"/>
                                        <p:tgtEl>
                                          <p:spTgt spid="2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